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308" r:id="rId4"/>
    <p:sldId id="258" r:id="rId5"/>
    <p:sldId id="305" r:id="rId6"/>
    <p:sldId id="306" r:id="rId7"/>
    <p:sldId id="323" r:id="rId8"/>
    <p:sldId id="324" r:id="rId9"/>
    <p:sldId id="325" r:id="rId10"/>
    <p:sldId id="326" r:id="rId11"/>
    <p:sldId id="327" r:id="rId12"/>
    <p:sldId id="259" r:id="rId13"/>
    <p:sldId id="328" r:id="rId14"/>
    <p:sldId id="329" r:id="rId15"/>
    <p:sldId id="330" r:id="rId16"/>
    <p:sldId id="309" r:id="rId17"/>
    <p:sldId id="331" r:id="rId18"/>
    <p:sldId id="332" r:id="rId19"/>
    <p:sldId id="279" r:id="rId20"/>
  </p:sldIdLst>
  <p:sldSz cx="10693400" cy="7561263"/>
  <p:notesSz cx="6858000" cy="9144000"/>
  <p:defaultTextStyle>
    <a:defPPr>
      <a:defRPr lang="ko-KR"/>
    </a:defPPr>
    <a:lvl1pPr marL="0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0B1"/>
    <a:srgbClr val="69B3A1"/>
    <a:srgbClr val="F0F0F0"/>
    <a:srgbClr val="EFFA82"/>
    <a:srgbClr val="FEF6D2"/>
    <a:srgbClr val="56AA96"/>
    <a:srgbClr val="A2D0C5"/>
    <a:srgbClr val="008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504" y="-52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51408-029D-4B50-992B-CF7DDD228B2A}" type="datetimeFigureOut">
              <a:rPr lang="ko-KR" altLang="en-US" smtClean="0"/>
              <a:t>2015-09-07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48345-9CA4-4117-BC08-9E970F2E02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162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7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77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09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34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64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334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2015-09-07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65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2015-09-07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85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2015-09-07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3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00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614D-1AE4-4278-BB80-FCF26B71D10A}" type="datetimeFigureOut">
              <a:rPr lang="ko-KR" altLang="en-US" smtClean="0"/>
              <a:t>2015-09-07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77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F614D-1AE4-4278-BB80-FCF26B71D10A}" type="datetimeFigureOut">
              <a:rPr lang="ko-KR" altLang="en-US" smtClean="0"/>
              <a:t>2015-09-07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47C63-5E77-489D-80CD-9E1CAF79C0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20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1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1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1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1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ntoring.kosaf.go.k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af.go.k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saf\Desktop\무제-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4412" y="1518766"/>
            <a:ext cx="5224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  <a:r>
              <a:rPr lang="ko-KR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년 대학생 청소년교육지원사업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0982" y="2124447"/>
            <a:ext cx="6050054" cy="19331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 dirty="0" smtClean="0">
                <a:solidFill>
                  <a:srgbClr val="008080"/>
                </a:solidFill>
              </a:rPr>
              <a:t>시스템 </a:t>
            </a:r>
            <a:r>
              <a:rPr lang="ko-KR" altLang="en-US" sz="7200" b="1" dirty="0" err="1" smtClean="0">
                <a:solidFill>
                  <a:srgbClr val="008080"/>
                </a:solidFill>
              </a:rPr>
              <a:t>메뉴얼</a:t>
            </a:r>
            <a:endParaRPr lang="ko-KR" altLang="en-US" sz="7200" b="1" dirty="0">
              <a:solidFill>
                <a:srgbClr val="008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8588" y="3492599"/>
            <a:ext cx="16946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[</a:t>
            </a:r>
            <a:r>
              <a:rPr lang="ko-KR" altLang="en-US" dirty="0" err="1" smtClean="0"/>
              <a:t>나눔지기용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02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84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09972" y="6156895"/>
            <a:ext cx="8865220" cy="1338828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① 신청정보를 확인합니다</a:t>
            </a:r>
            <a:r>
              <a:rPr lang="en-US" altLang="ko-KR" sz="1800" spc="-150" dirty="0" smtClean="0"/>
              <a:t>. </a:t>
            </a:r>
            <a:r>
              <a:rPr lang="ko-KR" altLang="en-US" sz="1800" spc="-150" dirty="0" smtClean="0"/>
              <a:t>제출 후에는 수정이 불가능하므로 정확히 확인해주시기 바랍니다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② </a:t>
            </a:r>
            <a:r>
              <a:rPr lang="en-US" altLang="ko-KR" sz="1800" spc="-150" dirty="0" smtClean="0"/>
              <a:t>[</a:t>
            </a:r>
            <a:r>
              <a:rPr lang="ko-KR" altLang="en-US" sz="1800" spc="-150" dirty="0" smtClean="0"/>
              <a:t>확인</a:t>
            </a:r>
            <a:r>
              <a:rPr lang="en-US" altLang="ko-KR" sz="1800" spc="-150" dirty="0" smtClean="0"/>
              <a:t>]</a:t>
            </a:r>
            <a:r>
              <a:rPr lang="ko-KR" altLang="en-US" sz="1800" spc="-150" dirty="0" smtClean="0"/>
              <a:t>을 클릭합니다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③ 공인인증서 인증으로 신청을 완료합니다</a:t>
            </a:r>
            <a:r>
              <a:rPr lang="en-US" altLang="ko-KR" sz="1800" spc="-150" dirty="0" smtClean="0"/>
              <a:t>.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6714852" y="593292"/>
            <a:ext cx="792088" cy="100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482604" y="593290"/>
            <a:ext cx="648072" cy="1000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918207" y="224781"/>
            <a:ext cx="8856984" cy="5701338"/>
            <a:chOff x="902704" y="388880"/>
            <a:chExt cx="8856984" cy="5701338"/>
          </a:xfrm>
        </p:grpSpPr>
        <p:grpSp>
          <p:nvGrpSpPr>
            <p:cNvPr id="3" name="그룹 2"/>
            <p:cNvGrpSpPr/>
            <p:nvPr/>
          </p:nvGrpSpPr>
          <p:grpSpPr>
            <a:xfrm>
              <a:off x="902704" y="388880"/>
              <a:ext cx="8856984" cy="5675592"/>
              <a:chOff x="918207" y="88370"/>
              <a:chExt cx="8856984" cy="5675592"/>
            </a:xfrm>
          </p:grpSpPr>
          <p:grpSp>
            <p:nvGrpSpPr>
              <p:cNvPr id="2" name="그룹 1"/>
              <p:cNvGrpSpPr/>
              <p:nvPr/>
            </p:nvGrpSpPr>
            <p:grpSpPr>
              <a:xfrm>
                <a:off x="918207" y="88370"/>
                <a:ext cx="8856984" cy="5675592"/>
                <a:chOff x="918207" y="88370"/>
                <a:chExt cx="8856984" cy="5675592"/>
              </a:xfrm>
            </p:grpSpPr>
            <p:grpSp>
              <p:nvGrpSpPr>
                <p:cNvPr id="21" name="그룹 20"/>
                <p:cNvGrpSpPr/>
                <p:nvPr/>
              </p:nvGrpSpPr>
              <p:grpSpPr>
                <a:xfrm>
                  <a:off x="918207" y="88370"/>
                  <a:ext cx="8856984" cy="5675592"/>
                  <a:chOff x="0" y="781666"/>
                  <a:chExt cx="8967596" cy="7863311"/>
                </a:xfrm>
              </p:grpSpPr>
              <p:pic>
                <p:nvPicPr>
                  <p:cNvPr id="22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1150" r="1625" b="2174"/>
                  <a:stretch/>
                </p:blipFill>
                <p:spPr bwMode="auto">
                  <a:xfrm>
                    <a:off x="0" y="781666"/>
                    <a:ext cx="8967596" cy="42571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3" name="Picture 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4" t="19985" r="1723" b="2175"/>
                  <a:stretch/>
                </p:blipFill>
                <p:spPr bwMode="auto">
                  <a:xfrm>
                    <a:off x="0" y="4804146"/>
                    <a:ext cx="8967596" cy="38408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25" name="직사각형 24"/>
                <p:cNvSpPr/>
                <p:nvPr/>
              </p:nvSpPr>
              <p:spPr>
                <a:xfrm>
                  <a:off x="6823228" y="745690"/>
                  <a:ext cx="648072" cy="1000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직사각형 26"/>
                <p:cNvSpPr/>
                <p:nvPr/>
              </p:nvSpPr>
              <p:spPr>
                <a:xfrm>
                  <a:off x="4482604" y="1188343"/>
                  <a:ext cx="792088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직사각형 27"/>
                <p:cNvSpPr/>
                <p:nvPr/>
              </p:nvSpPr>
              <p:spPr>
                <a:xfrm>
                  <a:off x="6798040" y="1188343"/>
                  <a:ext cx="792088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직사각형 28"/>
                <p:cNvSpPr/>
                <p:nvPr/>
              </p:nvSpPr>
              <p:spPr>
                <a:xfrm>
                  <a:off x="4410596" y="1836415"/>
                  <a:ext cx="864096" cy="648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직사각형 29"/>
                <p:cNvSpPr/>
                <p:nvPr/>
              </p:nvSpPr>
              <p:spPr>
                <a:xfrm>
                  <a:off x="5285480" y="2078718"/>
                  <a:ext cx="2077444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직사각형 30"/>
                <p:cNvSpPr/>
                <p:nvPr/>
              </p:nvSpPr>
              <p:spPr>
                <a:xfrm>
                  <a:off x="6798040" y="1836415"/>
                  <a:ext cx="792088" cy="67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직사각형 31"/>
                <p:cNvSpPr/>
                <p:nvPr/>
              </p:nvSpPr>
              <p:spPr>
                <a:xfrm>
                  <a:off x="4446600" y="2810619"/>
                  <a:ext cx="1404156" cy="678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직사각형 32"/>
                <p:cNvSpPr/>
                <p:nvPr/>
              </p:nvSpPr>
              <p:spPr>
                <a:xfrm>
                  <a:off x="4459676" y="4343933"/>
                  <a:ext cx="3839352" cy="4448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직사각형 35"/>
                <p:cNvSpPr/>
                <p:nvPr/>
              </p:nvSpPr>
              <p:spPr>
                <a:xfrm>
                  <a:off x="3618508" y="1001129"/>
                  <a:ext cx="4896544" cy="4457266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3262152" y="693585"/>
                  <a:ext cx="49186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b="1" dirty="0" smtClean="0">
                      <a:solidFill>
                        <a:srgbClr val="FF0000"/>
                      </a:solidFill>
                    </a:rPr>
                    <a:t>①</a:t>
                  </a:r>
                  <a:endParaRPr lang="ko-KR" altLang="en-US" sz="20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9" name="직사각형 38"/>
              <p:cNvSpPr/>
              <p:nvPr/>
            </p:nvSpPr>
            <p:spPr>
              <a:xfrm>
                <a:off x="6798040" y="590433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4407396" y="615053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직사각형 33"/>
            <p:cNvSpPr/>
            <p:nvPr/>
          </p:nvSpPr>
          <p:spPr>
            <a:xfrm>
              <a:off x="7781944" y="5845057"/>
              <a:ext cx="360040" cy="2194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18125" y="5690108"/>
              <a:ext cx="4918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②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1101453" y="3045268"/>
            <a:ext cx="2501552" cy="3000115"/>
            <a:chOff x="2538413" y="1190625"/>
            <a:chExt cx="4067175" cy="447675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413" y="1190625"/>
              <a:ext cx="4067175" cy="447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직사각형 44"/>
            <p:cNvSpPr/>
            <p:nvPr/>
          </p:nvSpPr>
          <p:spPr>
            <a:xfrm>
              <a:off x="3002726" y="3206478"/>
              <a:ext cx="3138547" cy="1080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6" name="직사각형 45"/>
          <p:cNvSpPr/>
          <p:nvPr/>
        </p:nvSpPr>
        <p:spPr>
          <a:xfrm>
            <a:off x="1101453" y="3030344"/>
            <a:ext cx="2501552" cy="3015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737634" y="2875395"/>
            <a:ext cx="491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③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794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55488" y="5802510"/>
            <a:ext cx="6630341" cy="507831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 smtClean="0"/>
              <a:t>신청이 정상적으로 완료될 경우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위와 같은 화면이 표기됩니다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9" r="1384" b="2174"/>
          <a:stretch/>
        </p:blipFill>
        <p:spPr bwMode="auto">
          <a:xfrm>
            <a:off x="807568" y="1332359"/>
            <a:ext cx="9078261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8207110" y="29238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사업 참여 신청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8127689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66556" y="453922"/>
            <a:ext cx="8611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신청완료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saf\Desktop\무제-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0646" y="1522249"/>
            <a:ext cx="66928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spc="-150" dirty="0" smtClean="0">
                <a:solidFill>
                  <a:srgbClr val="008080"/>
                </a:solidFill>
              </a:rPr>
              <a:t>시간표 및 활동계획서</a:t>
            </a:r>
            <a:endParaRPr lang="en-US" altLang="ko-KR" sz="5400" b="1" spc="-150" dirty="0" smtClean="0">
              <a:solidFill>
                <a:srgbClr val="008080"/>
              </a:solidFill>
            </a:endParaRPr>
          </a:p>
          <a:p>
            <a:pPr algn="ctr"/>
            <a:r>
              <a:rPr lang="ko-KR" altLang="en-US" sz="5400" b="1" spc="-150" dirty="0" smtClean="0">
                <a:solidFill>
                  <a:srgbClr val="008080"/>
                </a:solidFill>
              </a:rPr>
              <a:t>업로</a:t>
            </a:r>
            <a:r>
              <a:rPr lang="ko-KR" altLang="en-US" sz="5400" b="1" spc="-150" dirty="0">
                <a:solidFill>
                  <a:srgbClr val="008080"/>
                </a:solidFill>
              </a:rPr>
              <a:t>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7369" y="3502708"/>
            <a:ext cx="42386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학업시간표 및 활동계획서 업로드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67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794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59437" y="2050281"/>
            <a:ext cx="4536504" cy="3416320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① </a:t>
            </a:r>
            <a:r>
              <a:rPr lang="en-US" altLang="ko-KR" sz="1800" spc="-150" dirty="0" smtClean="0"/>
              <a:t>[</a:t>
            </a:r>
            <a:r>
              <a:rPr lang="ko-KR" altLang="en-US" sz="1800" spc="-150" dirty="0" smtClean="0"/>
              <a:t>사이버창구</a:t>
            </a:r>
            <a:r>
              <a:rPr lang="en-US" altLang="ko-KR" sz="1800" spc="-150" dirty="0" smtClean="0"/>
              <a:t>&gt;</a:t>
            </a:r>
            <a:r>
              <a:rPr lang="ko-KR" altLang="en-US" sz="1800" spc="-150" dirty="0" smtClean="0"/>
              <a:t>장학금관리</a:t>
            </a:r>
            <a:r>
              <a:rPr lang="en-US" altLang="ko-KR" sz="1800" spc="-150" dirty="0" smtClean="0"/>
              <a:t>&gt;</a:t>
            </a:r>
            <a:r>
              <a:rPr lang="ko-KR" altLang="en-US" sz="1800" spc="-150" dirty="0" smtClean="0"/>
              <a:t>청소년교육지원</a:t>
            </a:r>
            <a:endParaRPr lang="en-US" altLang="ko-KR" sz="1800" spc="-150" dirty="0" smtClean="0"/>
          </a:p>
          <a:p>
            <a:pPr>
              <a:lnSpc>
                <a:spcPct val="150000"/>
              </a:lnSpc>
            </a:pPr>
            <a:r>
              <a:rPr lang="en-US" altLang="ko-KR" sz="1800" spc="-150" dirty="0"/>
              <a:t> </a:t>
            </a:r>
            <a:r>
              <a:rPr lang="en-US" altLang="ko-KR" sz="1800" spc="-150" dirty="0" smtClean="0"/>
              <a:t>    &gt;</a:t>
            </a:r>
            <a:r>
              <a:rPr lang="ko-KR" altLang="en-US" sz="1800" spc="-150" dirty="0" smtClean="0"/>
              <a:t>학업시간표관리</a:t>
            </a:r>
            <a:r>
              <a:rPr lang="en-US" altLang="ko-KR" sz="1800" spc="-150" dirty="0" smtClean="0"/>
              <a:t>]</a:t>
            </a:r>
            <a:r>
              <a:rPr lang="ko-KR" altLang="en-US" sz="1800" spc="-150" dirty="0" smtClean="0"/>
              <a:t>로 들어갑니다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② 검색조건을 선택하고 검색합니다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③ 수강중인 강의의 시간표를 모두 입력합니다</a:t>
            </a:r>
            <a:r>
              <a:rPr lang="en-US" altLang="ko-KR" sz="1800" spc="-150" dirty="0" smtClean="0"/>
              <a:t>..</a:t>
            </a:r>
          </a:p>
          <a:p>
            <a:pPr>
              <a:lnSpc>
                <a:spcPct val="150000"/>
              </a:lnSpc>
            </a:pPr>
            <a:r>
              <a:rPr lang="en-US" altLang="ko-KR" sz="1800" spc="-150" dirty="0"/>
              <a:t> </a:t>
            </a:r>
            <a:r>
              <a:rPr lang="en-US" altLang="ko-KR" sz="1800" spc="-150" dirty="0" smtClean="0"/>
              <a:t>    15</a:t>
            </a:r>
            <a:r>
              <a:rPr lang="ko-KR" altLang="en-US" sz="1800" spc="-150" dirty="0" smtClean="0"/>
              <a:t>분단위로 선택 가능합니다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예</a:t>
            </a:r>
            <a:r>
              <a:rPr lang="en-US" altLang="ko-KR" sz="1800" spc="-150" dirty="0" smtClean="0"/>
              <a:t>) </a:t>
            </a:r>
            <a:r>
              <a:rPr lang="ko-KR" altLang="en-US" sz="1800" spc="-150" dirty="0" smtClean="0"/>
              <a:t>월요일 오후 </a:t>
            </a:r>
            <a:r>
              <a:rPr lang="en-US" altLang="ko-KR" sz="1800" spc="-150" dirty="0" smtClean="0"/>
              <a:t>13:00~13:45</a:t>
            </a:r>
            <a:r>
              <a:rPr lang="ko-KR" altLang="en-US" sz="1800" spc="-150" dirty="0" smtClean="0"/>
              <a:t>에 강의가 있다면</a:t>
            </a:r>
            <a:endParaRPr lang="en-US" altLang="ko-KR" sz="1800" spc="-150" dirty="0" smtClean="0"/>
          </a:p>
          <a:p>
            <a:pPr>
              <a:lnSpc>
                <a:spcPct val="150000"/>
              </a:lnSpc>
            </a:pPr>
            <a:r>
              <a:rPr lang="en-US" altLang="ko-KR" sz="1800" spc="-150" dirty="0"/>
              <a:t> </a:t>
            </a:r>
            <a:r>
              <a:rPr lang="en-US" altLang="ko-KR" sz="1800" spc="-150" dirty="0" smtClean="0"/>
              <a:t> </a:t>
            </a:r>
            <a:r>
              <a:rPr lang="ko-KR" altLang="en-US" sz="1800" spc="-150" dirty="0" smtClean="0"/>
              <a:t>   월 </a:t>
            </a:r>
            <a:r>
              <a:rPr lang="en-US" altLang="ko-KR" sz="1800" spc="-150" dirty="0" smtClean="0"/>
              <a:t>PM 13:00, 13:15, 13:30</a:t>
            </a:r>
            <a:r>
              <a:rPr lang="ko-KR" altLang="en-US" sz="1800" spc="-150" dirty="0" smtClean="0"/>
              <a:t>을 선택합니다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800" spc="-150" dirty="0" smtClean="0"/>
          </a:p>
        </p:txBody>
      </p:sp>
      <p:grpSp>
        <p:nvGrpSpPr>
          <p:cNvPr id="41" name="그룹 40"/>
          <p:cNvGrpSpPr/>
          <p:nvPr/>
        </p:nvGrpSpPr>
        <p:grpSpPr>
          <a:xfrm>
            <a:off x="201970" y="540271"/>
            <a:ext cx="5504769" cy="6480720"/>
            <a:chOff x="519370" y="-6161649"/>
            <a:chExt cx="10514237" cy="12829735"/>
          </a:xfrm>
        </p:grpSpPr>
        <p:grpSp>
          <p:nvGrpSpPr>
            <p:cNvPr id="42" name="그룹 41"/>
            <p:cNvGrpSpPr/>
            <p:nvPr/>
          </p:nvGrpSpPr>
          <p:grpSpPr>
            <a:xfrm>
              <a:off x="519370" y="-6161649"/>
              <a:ext cx="10514237" cy="10701910"/>
              <a:chOff x="652163" y="679111"/>
              <a:chExt cx="10514237" cy="10701910"/>
            </a:xfrm>
          </p:grpSpPr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74" t="23468" r="8917" b="2173"/>
              <a:stretch/>
            </p:blipFill>
            <p:spPr bwMode="auto">
              <a:xfrm>
                <a:off x="652163" y="679111"/>
                <a:ext cx="10514237" cy="52128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74" t="11121" r="8917" b="4800"/>
              <a:stretch/>
            </p:blipFill>
            <p:spPr bwMode="auto">
              <a:xfrm>
                <a:off x="652163" y="5486657"/>
                <a:ext cx="10514237" cy="5894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8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5" t="10518" r="8915" b="59129"/>
            <a:stretch/>
          </p:blipFill>
          <p:spPr bwMode="auto">
            <a:xfrm>
              <a:off x="519370" y="4540262"/>
              <a:ext cx="10514237" cy="2127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4" name="TextBox 53"/>
          <p:cNvSpPr txBox="1"/>
          <p:nvPr/>
        </p:nvSpPr>
        <p:spPr>
          <a:xfrm>
            <a:off x="8207110" y="292380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시간표 업로드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8127689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44264" y="466013"/>
            <a:ext cx="13131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학업시간표 입력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84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0196" y="5356275"/>
            <a:ext cx="6842265" cy="1338828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 smtClean="0"/>
              <a:t>① </a:t>
            </a:r>
            <a:r>
              <a:rPr lang="en-US" altLang="ko-KR" sz="1800" dirty="0" smtClean="0"/>
              <a:t>[</a:t>
            </a:r>
            <a:r>
              <a:rPr lang="ko-KR" altLang="en-US" sz="1800" dirty="0" smtClean="0"/>
              <a:t>사이버창구</a:t>
            </a:r>
            <a:r>
              <a:rPr lang="en-US" altLang="ko-KR" sz="1800" dirty="0" smtClean="0"/>
              <a:t>&gt;</a:t>
            </a:r>
            <a:r>
              <a:rPr lang="ko-KR" altLang="en-US" sz="1800" dirty="0" smtClean="0"/>
              <a:t>장학금관리</a:t>
            </a:r>
            <a:r>
              <a:rPr lang="en-US" altLang="ko-KR" sz="1800" dirty="0" smtClean="0"/>
              <a:t>&gt;</a:t>
            </a:r>
            <a:r>
              <a:rPr lang="ko-KR" altLang="en-US" sz="1800" dirty="0" smtClean="0"/>
              <a:t>청소년교육지원사업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구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교육기부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&gt;</a:t>
            </a:r>
            <a:r>
              <a:rPr lang="ko-KR" altLang="en-US" sz="1800" dirty="0" smtClean="0"/>
              <a:t>활동계획서관리</a:t>
            </a:r>
            <a:r>
              <a:rPr lang="en-US" altLang="ko-KR" sz="1800" dirty="0" smtClean="0"/>
              <a:t>]</a:t>
            </a:r>
            <a:r>
              <a:rPr lang="ko-KR" altLang="en-US" sz="1800" dirty="0" smtClean="0"/>
              <a:t>로 들어갑니다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② </a:t>
            </a:r>
            <a:r>
              <a:rPr lang="en-US" altLang="ko-KR" sz="1800" dirty="0" smtClean="0"/>
              <a:t>[</a:t>
            </a:r>
            <a:r>
              <a:rPr lang="ko-KR" altLang="en-US" sz="1800" dirty="0" smtClean="0"/>
              <a:t>제출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수정</a:t>
            </a:r>
            <a:r>
              <a:rPr lang="en-US" altLang="ko-KR" sz="1800" dirty="0" smtClean="0"/>
              <a:t>]</a:t>
            </a:r>
            <a:r>
              <a:rPr lang="ko-KR" altLang="en-US" sz="1800" dirty="0" smtClean="0"/>
              <a:t>버튼을 눌러 활동계획서를 </a:t>
            </a:r>
            <a:r>
              <a:rPr lang="ko-KR" altLang="en-US" sz="1800" dirty="0" err="1" smtClean="0"/>
              <a:t>업로드합니다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8" r="1517" b="4657"/>
          <a:stretch/>
        </p:blipFill>
        <p:spPr bwMode="auto">
          <a:xfrm>
            <a:off x="810196" y="1044327"/>
            <a:ext cx="9000000" cy="413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2209883" y="4555526"/>
            <a:ext cx="688545" cy="92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853527" y="4247982"/>
            <a:ext cx="419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①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486401" y="3615414"/>
            <a:ext cx="585071" cy="184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7130046" y="3307871"/>
            <a:ext cx="35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②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56777" y="292380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활동계획서 업로드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7677356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83014" y="451306"/>
            <a:ext cx="14959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활동계획서 업로드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196" y="6873200"/>
            <a:ext cx="5168403" cy="507831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spc="-150" dirty="0" smtClean="0"/>
              <a:t>※ </a:t>
            </a:r>
            <a:r>
              <a:rPr lang="ko-KR" altLang="en-US" sz="1800" spc="-150" dirty="0" smtClean="0"/>
              <a:t>대학에서 추천한 학생에 한해 업로드가 가능합니다</a:t>
            </a:r>
            <a:r>
              <a:rPr lang="en-US" altLang="ko-KR" sz="1800" spc="-15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4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saf\Desktop\무제-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5742" y="1983914"/>
            <a:ext cx="5121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spc="-150" dirty="0" smtClean="0">
                <a:solidFill>
                  <a:srgbClr val="008080"/>
                </a:solidFill>
              </a:rPr>
              <a:t>온라인 사전교육</a:t>
            </a:r>
            <a:endParaRPr lang="ko-KR" altLang="en-US" sz="5400" b="1" spc="-150" dirty="0">
              <a:solidFill>
                <a:srgbClr val="008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8298" y="3502708"/>
            <a:ext cx="27975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온라인 사전교육 이수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36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5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9" r="1236" b="2004"/>
          <a:stretch/>
        </p:blipFill>
        <p:spPr bwMode="auto">
          <a:xfrm>
            <a:off x="846700" y="1188343"/>
            <a:ext cx="9000000" cy="427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56777" y="292380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온라인 사전교육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677356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7639" y="439663"/>
            <a:ext cx="7264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로그인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290859" y="1192168"/>
            <a:ext cx="435988" cy="123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823914" y="5796855"/>
            <a:ext cx="7022786" cy="923330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 smtClean="0"/>
              <a:t>① 온라인 사전교육</a:t>
            </a:r>
            <a:r>
              <a:rPr lang="en-US" altLang="ko-KR" sz="1800" dirty="0" smtClean="0"/>
              <a:t>(</a:t>
            </a:r>
            <a:r>
              <a:rPr lang="en-US" altLang="ko-KR" sz="1800" dirty="0" smtClean="0">
                <a:hlinkClick r:id="rId4"/>
              </a:rPr>
              <a:t>http://mentoring.kosaf.go.kr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으로 접속합니다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② </a:t>
            </a:r>
            <a:r>
              <a:rPr lang="en-US" altLang="ko-KR" sz="1800" dirty="0" smtClean="0"/>
              <a:t>[</a:t>
            </a:r>
            <a:r>
              <a:rPr lang="ko-KR" altLang="en-US" sz="1800" dirty="0" smtClean="0"/>
              <a:t>로그인</a:t>
            </a:r>
            <a:r>
              <a:rPr lang="en-US" altLang="ko-KR" sz="1800" dirty="0" smtClean="0"/>
              <a:t>]</a:t>
            </a:r>
            <a:r>
              <a:rPr lang="ko-KR" altLang="en-US" sz="1800" dirty="0" smtClean="0"/>
              <a:t>을 클릭합니다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823914" y="6876975"/>
            <a:ext cx="5200463" cy="507831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spc="-150" dirty="0" smtClean="0"/>
              <a:t>※ </a:t>
            </a:r>
            <a:r>
              <a:rPr lang="ko-KR" altLang="en-US" sz="1800" spc="-150" dirty="0" smtClean="0"/>
              <a:t>대학에서 추천한 학생에 한해 </a:t>
            </a:r>
            <a:r>
              <a:rPr lang="ko-KR" altLang="en-US" sz="1800" spc="-150" dirty="0" err="1" smtClean="0"/>
              <a:t>로그인이</a:t>
            </a:r>
            <a:r>
              <a:rPr lang="ko-KR" altLang="en-US" sz="1800" spc="-150" dirty="0" smtClean="0"/>
              <a:t> 가능합니다</a:t>
            </a:r>
            <a:r>
              <a:rPr lang="en-US" altLang="ko-KR" sz="1800" spc="-15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01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5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56777" y="292380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온라인 사전교육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677356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7639" y="439663"/>
            <a:ext cx="7264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로그인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300880" y="1404367"/>
            <a:ext cx="435988" cy="123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846699" y="5435371"/>
            <a:ext cx="7526843" cy="1338828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dirty="0" smtClean="0"/>
              <a:t>①</a:t>
            </a:r>
            <a:r>
              <a:rPr lang="en-US" altLang="ko-KR" sz="1800" dirty="0" smtClean="0"/>
              <a:t> </a:t>
            </a:r>
            <a:r>
              <a:rPr lang="en-US" altLang="ko-KR" sz="1800" dirty="0"/>
              <a:t>[</a:t>
            </a:r>
            <a:r>
              <a:rPr lang="ko-KR" altLang="en-US" sz="1800" dirty="0"/>
              <a:t>대학생 청소년교육지원</a:t>
            </a:r>
            <a:r>
              <a:rPr lang="en-US" altLang="ko-KR" sz="1800" dirty="0"/>
              <a:t>]</a:t>
            </a:r>
            <a:r>
              <a:rPr lang="ko-KR" altLang="en-US" sz="1800" dirty="0"/>
              <a:t>을 </a:t>
            </a:r>
            <a:r>
              <a:rPr lang="ko-KR" altLang="en-US" sz="1800" dirty="0" smtClean="0"/>
              <a:t>선택합니다</a:t>
            </a:r>
            <a:r>
              <a:rPr lang="en-US" altLang="ko-KR" sz="1800" dirty="0" smtClean="0"/>
              <a:t>.</a:t>
            </a:r>
            <a:endParaRPr lang="ko-KR" altLang="en-US" sz="1800" dirty="0"/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② 한국장학재단 홈페이지 아이디와 </a:t>
            </a:r>
            <a:r>
              <a:rPr lang="ko-KR" altLang="en-US" sz="1800" dirty="0"/>
              <a:t>비밀번호를 </a:t>
            </a:r>
            <a:r>
              <a:rPr lang="ko-KR" altLang="en-US" sz="1800" dirty="0" smtClean="0"/>
              <a:t>입력하고 로그인합니다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※ </a:t>
            </a:r>
            <a:r>
              <a:rPr lang="ko-KR" altLang="en-US" sz="1800" dirty="0" smtClean="0"/>
              <a:t>대학의 기관 </a:t>
            </a:r>
            <a:r>
              <a:rPr lang="ko-KR" altLang="en-US" sz="1800" dirty="0" err="1" smtClean="0"/>
              <a:t>매칭</a:t>
            </a:r>
            <a:r>
              <a:rPr lang="ko-KR" altLang="en-US" sz="1800" dirty="0" smtClean="0"/>
              <a:t> 이후 온라인 사전교육 </a:t>
            </a:r>
            <a:r>
              <a:rPr lang="ko-KR" altLang="en-US" sz="1800" dirty="0" err="1" smtClean="0"/>
              <a:t>로그인이</a:t>
            </a:r>
            <a:r>
              <a:rPr lang="ko-KR" altLang="en-US" sz="1800" dirty="0" smtClean="0"/>
              <a:t> 가능합니다</a:t>
            </a:r>
            <a:r>
              <a:rPr lang="en-US" altLang="ko-KR" sz="18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3" r="2080" b="1483"/>
          <a:stretch/>
        </p:blipFill>
        <p:spPr bwMode="auto">
          <a:xfrm>
            <a:off x="846699" y="897855"/>
            <a:ext cx="9000000" cy="436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268961" y="3699206"/>
            <a:ext cx="1129124" cy="207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912605" y="3391662"/>
            <a:ext cx="687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①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56450" y="2988543"/>
            <a:ext cx="245029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900094" y="2680999"/>
            <a:ext cx="1492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②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699" y="6945208"/>
            <a:ext cx="5200463" cy="507831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spc="-150" dirty="0" smtClean="0"/>
              <a:t>※ </a:t>
            </a:r>
            <a:r>
              <a:rPr lang="ko-KR" altLang="en-US" sz="1800" spc="-150" dirty="0" smtClean="0"/>
              <a:t>대학에서 추천한 학생에 한해 </a:t>
            </a:r>
            <a:r>
              <a:rPr lang="ko-KR" altLang="en-US" sz="1800" spc="-150" dirty="0" err="1" smtClean="0"/>
              <a:t>로그인이</a:t>
            </a:r>
            <a:r>
              <a:rPr lang="ko-KR" altLang="en-US" sz="1800" spc="-150" dirty="0" smtClean="0"/>
              <a:t> 가능합니다</a:t>
            </a:r>
            <a:r>
              <a:rPr lang="en-US" altLang="ko-KR" sz="1800" spc="-15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85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25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56777" y="292380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온라인 사전교육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677356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76536" y="439663"/>
            <a:ext cx="16305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</a:t>
            </a:r>
            <a:r>
              <a:rPr lang="ko-KR" altLang="en-US" sz="1050" b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온라인 사전교육 수강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898525" y="1179626"/>
            <a:ext cx="8896350" cy="4276726"/>
            <a:chOff x="32048" y="468105"/>
            <a:chExt cx="8896350" cy="427672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0411" r="1152" b="1394"/>
            <a:stretch/>
          </p:blipFill>
          <p:spPr bwMode="auto">
            <a:xfrm>
              <a:off x="32048" y="468105"/>
              <a:ext cx="8896350" cy="4276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직사각형 15"/>
            <p:cNvSpPr/>
            <p:nvPr/>
          </p:nvSpPr>
          <p:spPr>
            <a:xfrm>
              <a:off x="5612361" y="782331"/>
              <a:ext cx="564562" cy="2079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076056" y="1198715"/>
              <a:ext cx="360040" cy="2079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98525" y="5632990"/>
            <a:ext cx="8896350" cy="923330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① 온라인학습</a:t>
            </a:r>
            <a:r>
              <a:rPr lang="en-US" altLang="ko-KR" sz="1800" spc="-150" dirty="0" smtClean="0"/>
              <a:t>&gt;</a:t>
            </a:r>
            <a:r>
              <a:rPr lang="ko-KR" altLang="en-US" sz="1800" spc="-150" dirty="0" smtClean="0"/>
              <a:t>강의 에서 수강신청을 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② </a:t>
            </a:r>
            <a:r>
              <a:rPr lang="ko-KR" altLang="en-US" sz="1800" spc="-150" dirty="0" err="1" smtClean="0"/>
              <a:t>수강신청한</a:t>
            </a:r>
            <a:r>
              <a:rPr lang="ko-KR" altLang="en-US" sz="1800" spc="-150" dirty="0" smtClean="0"/>
              <a:t> 강의는 </a:t>
            </a:r>
            <a:r>
              <a:rPr lang="ko-KR" altLang="en-US" sz="1800" spc="-150" dirty="0" err="1" smtClean="0"/>
              <a:t>마이페이지</a:t>
            </a:r>
            <a:r>
              <a:rPr lang="ko-KR" altLang="en-US" sz="1800" spc="-150" dirty="0" smtClean="0"/>
              <a:t> </a:t>
            </a:r>
            <a:r>
              <a:rPr lang="en-US" altLang="ko-KR" sz="1800" spc="-150" dirty="0" smtClean="0"/>
              <a:t>&gt; </a:t>
            </a:r>
            <a:r>
              <a:rPr lang="ko-KR" altLang="en-US" sz="1800" spc="-150" dirty="0" smtClean="0"/>
              <a:t>수강중인 강의로 이동하여 확인하고</a:t>
            </a:r>
            <a:r>
              <a:rPr lang="en-US" altLang="ko-KR" sz="1800" spc="-150" dirty="0" smtClean="0"/>
              <a:t>, </a:t>
            </a:r>
            <a:r>
              <a:rPr lang="ko-KR" altLang="en-US" sz="1800" spc="-150" dirty="0" smtClean="0"/>
              <a:t>수강합니다</a:t>
            </a:r>
            <a:r>
              <a:rPr lang="en-US" altLang="ko-KR" sz="1800" spc="-150" dirty="0" smtClean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8525" y="6732959"/>
            <a:ext cx="6351419" cy="507831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spc="-150" dirty="0" smtClean="0"/>
              <a:t>※ </a:t>
            </a:r>
            <a:r>
              <a:rPr lang="ko-KR" altLang="en-US" sz="1800" spc="-150" dirty="0" smtClean="0"/>
              <a:t>온라인 강의 수강을 완료하여야 온라인 출근부 입력 가능합니다</a:t>
            </a:r>
            <a:r>
              <a:rPr lang="en-US" altLang="ko-KR" sz="1800" spc="-15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15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saf\Desktop\무제-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9642" y="1548383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 dirty="0" smtClean="0">
                <a:solidFill>
                  <a:srgbClr val="008080"/>
                </a:solidFill>
              </a:rPr>
              <a:t>감사합니다</a:t>
            </a:r>
            <a:endParaRPr lang="ko-KR" altLang="en-US" sz="7200" b="1" dirty="0">
              <a:solidFill>
                <a:srgbClr val="008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5351" y="3060551"/>
            <a:ext cx="5410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800" dirty="0" smtClean="0"/>
              <a:t>문의처 </a:t>
            </a:r>
            <a:r>
              <a:rPr lang="en-US" altLang="ko-KR" sz="1800" dirty="0" smtClean="0"/>
              <a:t>: </a:t>
            </a:r>
            <a:r>
              <a:rPr lang="ko-KR" altLang="en-US" sz="1800" b="1" dirty="0" smtClean="0"/>
              <a:t>한국장학재단 교육기부사업부 학생봉사팀</a:t>
            </a:r>
            <a:endParaRPr lang="en-US" altLang="ko-KR" sz="1800" b="1" dirty="0" smtClean="0"/>
          </a:p>
          <a:p>
            <a:pPr algn="ctr"/>
            <a:r>
              <a:rPr lang="en-US" altLang="ko-KR" sz="1800" dirty="0" smtClean="0"/>
              <a:t>02-2259-2141, 2142, 2144</a:t>
            </a:r>
          </a:p>
          <a:p>
            <a:pPr algn="ctr"/>
            <a:r>
              <a:rPr lang="en-US" altLang="ko-KR" sz="1800" dirty="0" smtClean="0"/>
              <a:t>kormentoring@kosaf.go.kr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683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237"/>
            <a:ext cx="10830469" cy="757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0325" y="324247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>
                <a:solidFill>
                  <a:schemeClr val="bg1"/>
                </a:solidFill>
              </a:rPr>
              <a:t>나눔지기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신청절차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993866" y="468263"/>
            <a:ext cx="59511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1161" y="2484487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008080"/>
                </a:solidFill>
              </a:rPr>
              <a:t>활동계획서 및 시간표 입력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4108" y="3501890"/>
            <a:ext cx="317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008080"/>
                </a:solidFill>
              </a:rPr>
              <a:t>온라인 사전교육 이수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4107" y="4541360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>
                <a:solidFill>
                  <a:srgbClr val="008080"/>
                </a:solidFill>
              </a:rPr>
              <a:t>나눔지기</a:t>
            </a:r>
            <a:r>
              <a:rPr lang="ko-KR" altLang="en-US" sz="2400" b="1" dirty="0" smtClean="0">
                <a:solidFill>
                  <a:srgbClr val="008080"/>
                </a:solidFill>
              </a:rPr>
              <a:t> 활동 시작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4602" y="3548057"/>
            <a:ext cx="4346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pc="-2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대학의 기관 </a:t>
            </a:r>
            <a:r>
              <a:rPr lang="ko-KR" altLang="en-US" sz="2000" b="1" spc="-2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매칭</a:t>
            </a:r>
            <a:r>
              <a:rPr lang="ko-KR" altLang="en-US" sz="2000" b="1" spc="-2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후 온라인 사전교육 이수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7934" y="4565134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pc="-2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활동 시작 및 온라인 출근부 입력</a:t>
            </a:r>
            <a:endParaRPr lang="ko-KR" altLang="en-US" sz="2000" b="1" spc="-2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4602" y="2530654"/>
            <a:ext cx="4429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pc="-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대학추천 후 활동계획서 및 시간표 업로드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4108" y="1476375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pc="-300" dirty="0" smtClean="0">
                <a:solidFill>
                  <a:srgbClr val="008080"/>
                </a:solidFill>
              </a:rPr>
              <a:t>사업 참여 신청</a:t>
            </a:r>
            <a:endParaRPr lang="ko-KR" altLang="en-US" sz="2400" b="1" spc="-300" dirty="0">
              <a:solidFill>
                <a:srgbClr val="00808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7549" y="1522542"/>
            <a:ext cx="4095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한국장학재단 홈페이지를 통해 참여 신청</a:t>
            </a:r>
            <a:endParaRPr lang="ko-KR" altLang="en-US" sz="2000" b="1" spc="-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saf\Desktop\무제-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0540" y="1836415"/>
            <a:ext cx="4673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spc="-150" dirty="0" smtClean="0">
                <a:solidFill>
                  <a:srgbClr val="008080"/>
                </a:solidFill>
              </a:rPr>
              <a:t>사업 참여 신청</a:t>
            </a:r>
            <a:endParaRPr lang="ko-KR" altLang="en-US" sz="5400" b="1" spc="-150" dirty="0">
              <a:solidFill>
                <a:srgbClr val="008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9067" y="3519194"/>
            <a:ext cx="32560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로그인 및 사업 참여 신청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42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93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07110" y="29238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사업 참여 신청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127689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1904" y="466013"/>
            <a:ext cx="995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장학금신청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3346" y="5980504"/>
            <a:ext cx="7150419" cy="784830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AutoNum type="circleNumDbPlain"/>
            </a:pPr>
            <a:r>
              <a:rPr lang="ko-KR" altLang="en-US" sz="1800" spc="-150" dirty="0" smtClean="0"/>
              <a:t>한국장학재단 홈페이지</a:t>
            </a:r>
            <a:r>
              <a:rPr lang="en-US" altLang="ko-KR" sz="1800" dirty="0" smtClean="0"/>
              <a:t>(</a:t>
            </a:r>
            <a:r>
              <a:rPr lang="en-US" altLang="ko-KR" sz="1800" dirty="0" smtClean="0">
                <a:hlinkClick r:id="rId3"/>
              </a:rPr>
              <a:t>http://www.kosaf.go.kr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에서 로그인합니다</a:t>
            </a:r>
            <a:r>
              <a:rPr lang="en-US" altLang="ko-KR" sz="1800" dirty="0" smtClean="0"/>
              <a:t>.</a:t>
            </a:r>
          </a:p>
          <a:p>
            <a:pPr marL="342900" indent="-342900">
              <a:lnSpc>
                <a:spcPct val="150000"/>
              </a:lnSpc>
              <a:buFontTx/>
              <a:buAutoNum type="circleNumDbPlain"/>
            </a:pPr>
            <a:r>
              <a:rPr lang="en-US" altLang="ko-KR" sz="1800" dirty="0" smtClean="0"/>
              <a:t>[</a:t>
            </a:r>
            <a:r>
              <a:rPr lang="ko-KR" altLang="en-US" sz="1800" dirty="0"/>
              <a:t>사이버창구 </a:t>
            </a:r>
            <a:r>
              <a:rPr lang="en-US" altLang="ko-KR" sz="1800" dirty="0"/>
              <a:t>– </a:t>
            </a:r>
            <a:r>
              <a:rPr lang="ko-KR" altLang="en-US" sz="1800" dirty="0"/>
              <a:t>장학금신청</a:t>
            </a:r>
            <a:r>
              <a:rPr lang="en-US" altLang="ko-KR" sz="1800" dirty="0"/>
              <a:t>]</a:t>
            </a:r>
            <a:r>
              <a:rPr lang="ko-KR" altLang="en-US" sz="1800" dirty="0"/>
              <a:t>을 클릭합니다</a:t>
            </a:r>
            <a:r>
              <a:rPr lang="en-US" altLang="ko-KR" sz="1800" dirty="0" smtClean="0"/>
              <a:t>.</a:t>
            </a:r>
            <a:endParaRPr lang="ko-KR" altLang="en-US" sz="1800" b="1" spc="-150" dirty="0"/>
          </a:p>
        </p:txBody>
      </p:sp>
      <p:grpSp>
        <p:nvGrpSpPr>
          <p:cNvPr id="25" name="그룹 24"/>
          <p:cNvGrpSpPr/>
          <p:nvPr/>
        </p:nvGrpSpPr>
        <p:grpSpPr>
          <a:xfrm>
            <a:off x="669634" y="1251678"/>
            <a:ext cx="9354131" cy="4341637"/>
            <a:chOff x="13014" y="1251678"/>
            <a:chExt cx="9354131" cy="4341637"/>
          </a:xfrm>
        </p:grpSpPr>
        <p:grpSp>
          <p:nvGrpSpPr>
            <p:cNvPr id="28" name="그룹 27"/>
            <p:cNvGrpSpPr/>
            <p:nvPr/>
          </p:nvGrpSpPr>
          <p:grpSpPr>
            <a:xfrm>
              <a:off x="13014" y="1251678"/>
              <a:ext cx="9354131" cy="4341637"/>
              <a:chOff x="539553" y="708664"/>
              <a:chExt cx="9354131" cy="4341637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46" b="2111"/>
              <a:stretch/>
            </p:blipFill>
            <p:spPr bwMode="auto">
              <a:xfrm>
                <a:off x="539553" y="708664"/>
                <a:ext cx="9354131" cy="4341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직사각형 30"/>
              <p:cNvSpPr/>
              <p:nvPr/>
            </p:nvSpPr>
            <p:spPr>
              <a:xfrm>
                <a:off x="3635896" y="1349152"/>
                <a:ext cx="648072" cy="2880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5580112" y="908720"/>
                <a:ext cx="648072" cy="2880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9" name="직사각형 28"/>
            <p:cNvSpPr/>
            <p:nvPr/>
          </p:nvSpPr>
          <p:spPr>
            <a:xfrm>
              <a:off x="3577409" y="1262058"/>
              <a:ext cx="360040" cy="948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698006" y="5487057"/>
            <a:ext cx="1652730" cy="82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0" y="-35794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40728" y="6073774"/>
            <a:ext cx="5782352" cy="1338828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① </a:t>
            </a:r>
            <a:r>
              <a:rPr lang="en-US" altLang="ko-KR" sz="1800" spc="-150" dirty="0" smtClean="0"/>
              <a:t>[</a:t>
            </a:r>
            <a:r>
              <a:rPr lang="ko-KR" altLang="en-US" sz="1800" spc="-150" dirty="0" smtClean="0"/>
              <a:t>신청서작성</a:t>
            </a:r>
            <a:r>
              <a:rPr lang="en-US" altLang="ko-KR" sz="1800" spc="-150" dirty="0" smtClean="0"/>
              <a:t>]</a:t>
            </a:r>
            <a:r>
              <a:rPr lang="ko-KR" altLang="en-US" sz="1800" spc="-150" dirty="0" smtClean="0"/>
              <a:t>을 클릭합니다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② </a:t>
            </a:r>
            <a:r>
              <a:rPr lang="en-US" altLang="ko-KR" sz="1800" spc="-150" dirty="0" smtClean="0"/>
              <a:t>[</a:t>
            </a:r>
            <a:r>
              <a:rPr lang="ko-KR" altLang="en-US" sz="1800" spc="-150" dirty="0" smtClean="0"/>
              <a:t>대학생 청소년교육지원사업</a:t>
            </a:r>
            <a:r>
              <a:rPr lang="en-US" altLang="ko-KR" sz="1800" spc="-150" dirty="0" smtClean="0"/>
              <a:t>(</a:t>
            </a:r>
            <a:r>
              <a:rPr lang="ko-KR" altLang="en-US" sz="1800" spc="-150" dirty="0" smtClean="0"/>
              <a:t>구</a:t>
            </a:r>
            <a:r>
              <a:rPr lang="en-US" altLang="ko-KR" sz="1800" spc="-150" dirty="0" smtClean="0"/>
              <a:t>, </a:t>
            </a:r>
            <a:r>
              <a:rPr lang="ko-KR" altLang="en-US" sz="1800" spc="-150" dirty="0" smtClean="0"/>
              <a:t>교육기부</a:t>
            </a:r>
            <a:r>
              <a:rPr lang="en-US" altLang="ko-KR" sz="1800" spc="-150" dirty="0" smtClean="0"/>
              <a:t>)]</a:t>
            </a:r>
            <a:r>
              <a:rPr lang="ko-KR" altLang="en-US" sz="1800" spc="-150" dirty="0" smtClean="0"/>
              <a:t>를 선택합니다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③ </a:t>
            </a:r>
            <a:r>
              <a:rPr lang="en-US" altLang="ko-KR" sz="1800" spc="-150" dirty="0" smtClean="0"/>
              <a:t>[</a:t>
            </a:r>
            <a:r>
              <a:rPr lang="ko-KR" altLang="en-US" sz="1800" spc="-150" dirty="0" smtClean="0"/>
              <a:t>신청하기</a:t>
            </a:r>
            <a:r>
              <a:rPr lang="en-US" altLang="ko-KR" sz="1800" spc="-150" dirty="0" smtClean="0"/>
              <a:t>]</a:t>
            </a:r>
            <a:r>
              <a:rPr lang="ko-KR" altLang="en-US" sz="1800" spc="-150" dirty="0" smtClean="0"/>
              <a:t>를 클릭합니다</a:t>
            </a:r>
            <a:r>
              <a:rPr lang="en-US" altLang="ko-KR" sz="1800" spc="-150" dirty="0" smtClean="0"/>
              <a:t>.</a:t>
            </a:r>
            <a:endParaRPr lang="ko-KR" altLang="en-US" sz="1800" dirty="0"/>
          </a:p>
        </p:txBody>
      </p:sp>
      <p:grpSp>
        <p:nvGrpSpPr>
          <p:cNvPr id="20" name="그룹 19"/>
          <p:cNvGrpSpPr/>
          <p:nvPr/>
        </p:nvGrpSpPr>
        <p:grpSpPr>
          <a:xfrm>
            <a:off x="685054" y="1257801"/>
            <a:ext cx="9496382" cy="4349689"/>
            <a:chOff x="0" y="582310"/>
            <a:chExt cx="9496382" cy="434968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1550" r="-1488" b="2174"/>
            <a:stretch/>
          </p:blipFill>
          <p:spPr bwMode="auto">
            <a:xfrm>
              <a:off x="0" y="582310"/>
              <a:ext cx="9496382" cy="4349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직사각형 21"/>
            <p:cNvSpPr/>
            <p:nvPr/>
          </p:nvSpPr>
          <p:spPr>
            <a:xfrm>
              <a:off x="1331640" y="1880790"/>
              <a:ext cx="576064" cy="1422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5436096" y="3006864"/>
              <a:ext cx="1152128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6264188" y="3445768"/>
              <a:ext cx="648072" cy="2880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71600" y="1622883"/>
              <a:ext cx="490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①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76056" y="2773043"/>
              <a:ext cx="490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②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75286" y="3189974"/>
              <a:ext cx="490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③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207110" y="29238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사업 참여 신청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8127689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31904" y="466013"/>
            <a:ext cx="995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장학금신청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93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734557" y="1044327"/>
            <a:ext cx="9224286" cy="5309194"/>
            <a:chOff x="687811" y="1044327"/>
            <a:chExt cx="9224286" cy="5309194"/>
          </a:xfrm>
        </p:grpSpPr>
        <p:grpSp>
          <p:nvGrpSpPr>
            <p:cNvPr id="50" name="그룹 49"/>
            <p:cNvGrpSpPr/>
            <p:nvPr/>
          </p:nvGrpSpPr>
          <p:grpSpPr>
            <a:xfrm>
              <a:off x="687811" y="1044327"/>
              <a:ext cx="9224286" cy="5309194"/>
              <a:chOff x="-173778" y="281241"/>
              <a:chExt cx="9224286" cy="5309194"/>
            </a:xfrm>
          </p:grpSpPr>
          <p:grpSp>
            <p:nvGrpSpPr>
              <p:cNvPr id="51" name="그룹 50"/>
              <p:cNvGrpSpPr/>
              <p:nvPr/>
            </p:nvGrpSpPr>
            <p:grpSpPr>
              <a:xfrm>
                <a:off x="-173778" y="281241"/>
                <a:ext cx="9224286" cy="5309194"/>
                <a:chOff x="-173778" y="281241"/>
                <a:chExt cx="9224286" cy="5309194"/>
              </a:xfrm>
            </p:grpSpPr>
            <p:grpSp>
              <p:nvGrpSpPr>
                <p:cNvPr id="53" name="그룹 52"/>
                <p:cNvGrpSpPr/>
                <p:nvPr/>
              </p:nvGrpSpPr>
              <p:grpSpPr>
                <a:xfrm>
                  <a:off x="-173778" y="281241"/>
                  <a:ext cx="9224286" cy="5309194"/>
                  <a:chOff x="-540567" y="695842"/>
                  <a:chExt cx="9224286" cy="5309194"/>
                </a:xfrm>
              </p:grpSpPr>
              <p:pic>
                <p:nvPicPr>
                  <p:cNvPr id="55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0038" r="1809" b="2174"/>
                  <a:stretch/>
                </p:blipFill>
                <p:spPr bwMode="auto">
                  <a:xfrm>
                    <a:off x="-540567" y="695842"/>
                    <a:ext cx="9224286" cy="444340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6" name="직사각형 55"/>
                  <p:cNvSpPr/>
                  <p:nvPr/>
                </p:nvSpPr>
                <p:spPr>
                  <a:xfrm>
                    <a:off x="5260852" y="2564904"/>
                    <a:ext cx="463276" cy="222050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pic>
                <p:nvPicPr>
                  <p:cNvPr id="57" name="Picture 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6713"/>
                  <a:stretch/>
                </p:blipFill>
                <p:spPr bwMode="auto">
                  <a:xfrm>
                    <a:off x="-506001" y="2688628"/>
                    <a:ext cx="4120267" cy="33164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8" name="직사각형 57"/>
                  <p:cNvSpPr/>
                  <p:nvPr/>
                </p:nvSpPr>
                <p:spPr>
                  <a:xfrm>
                    <a:off x="2196530" y="3945654"/>
                    <a:ext cx="463276" cy="216024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0" name="직사각형 59"/>
                  <p:cNvSpPr/>
                  <p:nvPr/>
                </p:nvSpPr>
                <p:spPr>
                  <a:xfrm>
                    <a:off x="2208722" y="4969109"/>
                    <a:ext cx="463276" cy="216024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1" name="직사각형 60"/>
                  <p:cNvSpPr/>
                  <p:nvPr/>
                </p:nvSpPr>
                <p:spPr>
                  <a:xfrm>
                    <a:off x="3131840" y="1851673"/>
                    <a:ext cx="648072" cy="1000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2" name="직사각형 61"/>
                  <p:cNvSpPr/>
                  <p:nvPr/>
                </p:nvSpPr>
                <p:spPr>
                  <a:xfrm>
                    <a:off x="5629561" y="1826320"/>
                    <a:ext cx="648072" cy="1000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3" name="직사각형 62"/>
                  <p:cNvSpPr/>
                  <p:nvPr/>
                </p:nvSpPr>
                <p:spPr>
                  <a:xfrm>
                    <a:off x="5629561" y="2035324"/>
                    <a:ext cx="648072" cy="10005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4" name="직사각형 63"/>
                  <p:cNvSpPr/>
                  <p:nvPr/>
                </p:nvSpPr>
                <p:spPr>
                  <a:xfrm>
                    <a:off x="1266441" y="5751036"/>
                    <a:ext cx="575375" cy="156290"/>
                  </a:xfrm>
                  <a:prstGeom prst="rect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54" name="직사각형 53"/>
                <p:cNvSpPr/>
                <p:nvPr/>
              </p:nvSpPr>
              <p:spPr>
                <a:xfrm>
                  <a:off x="6559338" y="3460294"/>
                  <a:ext cx="824811" cy="22130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2" name="직사각형 51"/>
              <p:cNvSpPr/>
              <p:nvPr/>
            </p:nvSpPr>
            <p:spPr>
              <a:xfrm>
                <a:off x="5627641" y="2382850"/>
                <a:ext cx="463276" cy="22205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105341" y="2713334"/>
              <a:ext cx="490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①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6" name="그룹 65"/>
            <p:cNvGrpSpPr/>
            <p:nvPr/>
          </p:nvGrpSpPr>
          <p:grpSpPr>
            <a:xfrm>
              <a:off x="5074066" y="4188576"/>
              <a:ext cx="2187912" cy="2126968"/>
              <a:chOff x="2538413" y="1190625"/>
              <a:chExt cx="4067175" cy="4476750"/>
            </a:xfrm>
          </p:grpSpPr>
          <p:pic>
            <p:nvPicPr>
              <p:cNvPr id="67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8413" y="1190625"/>
                <a:ext cx="4067175" cy="4476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8" name="직사각형 67"/>
              <p:cNvSpPr/>
              <p:nvPr/>
            </p:nvSpPr>
            <p:spPr>
              <a:xfrm>
                <a:off x="3002726" y="3206478"/>
                <a:ext cx="3138547" cy="1080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7056969" y="3933920"/>
              <a:ext cx="490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②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17348" y="6465834"/>
            <a:ext cx="5772734" cy="923330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① </a:t>
            </a:r>
            <a:r>
              <a:rPr lang="en-US" altLang="ko-KR" sz="1800" spc="-150" dirty="0" smtClean="0"/>
              <a:t>[</a:t>
            </a:r>
            <a:r>
              <a:rPr lang="ko-KR" altLang="en-US" sz="1800" spc="-150" dirty="0" smtClean="0"/>
              <a:t>내용확인</a:t>
            </a:r>
            <a:r>
              <a:rPr lang="en-US" altLang="ko-KR" sz="1800" spc="-150" dirty="0" smtClean="0"/>
              <a:t>]</a:t>
            </a:r>
            <a:r>
              <a:rPr lang="ko-KR" altLang="en-US" sz="1800" spc="-150" dirty="0" smtClean="0"/>
              <a:t>을 클릭하여 세부 약관을 확인하고 동의합니다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② </a:t>
            </a:r>
            <a:r>
              <a:rPr lang="en-US" altLang="ko-KR" sz="1800" spc="-150" dirty="0" smtClean="0"/>
              <a:t>[</a:t>
            </a:r>
            <a:r>
              <a:rPr lang="ko-KR" altLang="en-US" sz="1800" spc="-150" dirty="0" smtClean="0"/>
              <a:t>공인인증서 동의</a:t>
            </a:r>
            <a:r>
              <a:rPr lang="en-US" altLang="ko-KR" sz="1800" spc="-150" dirty="0" smtClean="0"/>
              <a:t>]</a:t>
            </a:r>
            <a:r>
              <a:rPr lang="ko-KR" altLang="en-US" sz="1800" spc="-150" dirty="0" smtClean="0"/>
              <a:t>를 클릭하여 공인인증서로 동의합니다</a:t>
            </a:r>
            <a:r>
              <a:rPr lang="en-US" altLang="ko-KR" sz="1800" spc="-150" dirty="0" smtClean="0"/>
              <a:t>.</a:t>
            </a:r>
            <a:endParaRPr lang="ko-KR" altLang="en-US" sz="1800" dirty="0"/>
          </a:p>
        </p:txBody>
      </p:sp>
      <p:sp>
        <p:nvSpPr>
          <p:cNvPr id="70" name="직사각형 69"/>
          <p:cNvSpPr/>
          <p:nvPr/>
        </p:nvSpPr>
        <p:spPr>
          <a:xfrm>
            <a:off x="3483846" y="4742314"/>
            <a:ext cx="46327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8207110" y="29238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사업 참여 신청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8127689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66556" y="466013"/>
            <a:ext cx="8611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약관동의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84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23652" y="5868863"/>
            <a:ext cx="6346609" cy="923330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① 신청할 대학정보</a:t>
            </a:r>
            <a:r>
              <a:rPr lang="en-US" altLang="ko-KR" sz="1800" spc="-150" dirty="0" smtClean="0"/>
              <a:t>, </a:t>
            </a:r>
            <a:r>
              <a:rPr lang="ko-KR" altLang="en-US" sz="1800" spc="-150" dirty="0" smtClean="0"/>
              <a:t>전공</a:t>
            </a:r>
            <a:r>
              <a:rPr lang="en-US" altLang="ko-KR" sz="1800" spc="-150" dirty="0" smtClean="0"/>
              <a:t>, </a:t>
            </a:r>
            <a:r>
              <a:rPr lang="ko-KR" altLang="en-US" sz="1800" spc="-150" dirty="0" smtClean="0"/>
              <a:t>학번</a:t>
            </a:r>
            <a:r>
              <a:rPr lang="en-US" altLang="ko-KR" sz="1800" spc="-150" dirty="0" smtClean="0"/>
              <a:t>, </a:t>
            </a:r>
            <a:r>
              <a:rPr lang="ko-KR" altLang="en-US" sz="1800" spc="-150" dirty="0" err="1" smtClean="0"/>
              <a:t>학적상태</a:t>
            </a:r>
            <a:r>
              <a:rPr lang="en-US" altLang="ko-KR" sz="1800" spc="-150" dirty="0" smtClean="0"/>
              <a:t>, </a:t>
            </a:r>
            <a:r>
              <a:rPr lang="ko-KR" altLang="en-US" sz="1800" spc="-150" dirty="0" smtClean="0"/>
              <a:t>학년 정보를 입력합니다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② </a:t>
            </a:r>
            <a:r>
              <a:rPr lang="en-US" altLang="ko-KR" sz="1800" spc="-150" dirty="0" smtClean="0"/>
              <a:t>[</a:t>
            </a:r>
            <a:r>
              <a:rPr lang="ko-KR" altLang="en-US" sz="1800" spc="-150" dirty="0" smtClean="0"/>
              <a:t>확인</a:t>
            </a:r>
            <a:r>
              <a:rPr lang="en-US" altLang="ko-KR" sz="1800" spc="-150" dirty="0" smtClean="0"/>
              <a:t>]</a:t>
            </a:r>
            <a:r>
              <a:rPr lang="ko-KR" altLang="en-US" sz="1800" spc="-150" dirty="0" smtClean="0"/>
              <a:t>을 클릭합니다</a:t>
            </a:r>
            <a:r>
              <a:rPr lang="en-US" altLang="ko-KR" sz="1800" spc="-150" dirty="0" smtClean="0"/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823138" y="1290978"/>
            <a:ext cx="9047123" cy="4320000"/>
            <a:chOff x="823138" y="1290978"/>
            <a:chExt cx="9047123" cy="4320000"/>
          </a:xfrm>
        </p:grpSpPr>
        <p:grpSp>
          <p:nvGrpSpPr>
            <p:cNvPr id="43" name="그룹 42"/>
            <p:cNvGrpSpPr/>
            <p:nvPr/>
          </p:nvGrpSpPr>
          <p:grpSpPr>
            <a:xfrm>
              <a:off x="823138" y="1290978"/>
              <a:ext cx="9047123" cy="4320000"/>
              <a:chOff x="0" y="719688"/>
              <a:chExt cx="9047123" cy="4320000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309" r="1248" b="2173"/>
              <a:stretch/>
            </p:blipFill>
            <p:spPr bwMode="auto">
              <a:xfrm>
                <a:off x="0" y="719688"/>
                <a:ext cx="9047123" cy="43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직사각형 44"/>
              <p:cNvSpPr/>
              <p:nvPr/>
            </p:nvSpPr>
            <p:spPr>
              <a:xfrm>
                <a:off x="2772582" y="3212976"/>
                <a:ext cx="4952526" cy="57606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6955436" y="4747352"/>
                <a:ext cx="463276" cy="22205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3563888" y="2442865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6012160" y="2453604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6012160" y="2656033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6015034" y="3263005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6012160" y="3450978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직사각형 51"/>
              <p:cNvSpPr/>
              <p:nvPr/>
            </p:nvSpPr>
            <p:spPr>
              <a:xfrm>
                <a:off x="6041937" y="3631889"/>
                <a:ext cx="171636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3569852" y="3263004"/>
                <a:ext cx="85813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3563888" y="3446086"/>
                <a:ext cx="85813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3569852" y="3639217"/>
                <a:ext cx="570100" cy="927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308566" y="3450978"/>
              <a:ext cx="490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①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74317" y="4987956"/>
              <a:ext cx="490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②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8207110" y="29238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사업 참여 신청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8127689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50893" y="468730"/>
            <a:ext cx="11785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학교정보 입력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3652" y="6948983"/>
            <a:ext cx="3382657" cy="507831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800" spc="-150" dirty="0" smtClean="0"/>
              <a:t>※ </a:t>
            </a:r>
            <a:r>
              <a:rPr lang="ko-KR" altLang="en-US" sz="1800" spc="-150" dirty="0" smtClean="0"/>
              <a:t>휴학생은 신청이 불가능 합니다</a:t>
            </a:r>
            <a:r>
              <a:rPr lang="en-US" altLang="ko-KR" sz="1800" spc="-15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3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794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22808" y="6012790"/>
            <a:ext cx="7646645" cy="1338828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① 신청자의 전화번호</a:t>
            </a:r>
            <a:r>
              <a:rPr lang="en-US" altLang="ko-KR" sz="1800" spc="-150" dirty="0" smtClean="0"/>
              <a:t>, </a:t>
            </a:r>
            <a:r>
              <a:rPr lang="ko-KR" altLang="en-US" sz="1800" spc="-150" dirty="0" err="1" smtClean="0"/>
              <a:t>이메일</a:t>
            </a:r>
            <a:r>
              <a:rPr lang="en-US" altLang="ko-KR" sz="1800" spc="-150" dirty="0" smtClean="0"/>
              <a:t>, </a:t>
            </a:r>
            <a:r>
              <a:rPr lang="ko-KR" altLang="en-US" sz="1800" spc="-150" dirty="0" smtClean="0"/>
              <a:t>주소</a:t>
            </a:r>
            <a:r>
              <a:rPr lang="en-US" altLang="ko-KR" sz="1800" spc="-150" dirty="0" smtClean="0"/>
              <a:t>, </a:t>
            </a:r>
            <a:r>
              <a:rPr lang="ko-KR" altLang="en-US" sz="1800" spc="-150" dirty="0" smtClean="0"/>
              <a:t>우편물 </a:t>
            </a:r>
            <a:r>
              <a:rPr lang="ko-KR" altLang="en-US" sz="1800" spc="-150" dirty="0" err="1" smtClean="0"/>
              <a:t>수령처</a:t>
            </a:r>
            <a:r>
              <a:rPr lang="ko-KR" altLang="en-US" sz="1800" spc="-150" dirty="0" smtClean="0"/>
              <a:t> 등의 학생정보를 입력합니다</a:t>
            </a:r>
            <a:r>
              <a:rPr lang="en-US" altLang="ko-KR" sz="1800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② 장학금을 수령할 계좌정보를 선택합니다</a:t>
            </a:r>
            <a:r>
              <a:rPr lang="en-US" altLang="ko-KR" sz="1800" spc="-150" dirty="0" smtClean="0"/>
              <a:t>. (</a:t>
            </a:r>
            <a:r>
              <a:rPr lang="ko-KR" altLang="en-US" sz="1800" spc="-150" dirty="0" smtClean="0"/>
              <a:t>반드시 본인 명의의 계좌를 등록</a:t>
            </a:r>
            <a:r>
              <a:rPr lang="en-US" altLang="ko-KR" sz="1800" spc="-15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800" spc="-150" dirty="0" smtClean="0"/>
              <a:t>③ </a:t>
            </a:r>
            <a:r>
              <a:rPr lang="en-US" altLang="ko-KR" sz="1800" spc="-150" dirty="0" smtClean="0"/>
              <a:t>[</a:t>
            </a:r>
            <a:r>
              <a:rPr lang="ko-KR" altLang="en-US" sz="1800" spc="-150" dirty="0" smtClean="0"/>
              <a:t>확인</a:t>
            </a:r>
            <a:r>
              <a:rPr lang="en-US" altLang="ko-KR" sz="1800" spc="-150" dirty="0" smtClean="0"/>
              <a:t>]</a:t>
            </a:r>
            <a:r>
              <a:rPr lang="ko-KR" altLang="en-US" sz="1800" spc="-150" dirty="0" smtClean="0"/>
              <a:t>을 클릭합니다</a:t>
            </a:r>
            <a:r>
              <a:rPr lang="en-US" altLang="ko-KR" sz="1800" spc="-150" dirty="0" smtClean="0"/>
              <a:t>.</a:t>
            </a:r>
            <a:endParaRPr lang="ko-KR" altLang="en-US" sz="1800" dirty="0"/>
          </a:p>
        </p:txBody>
      </p:sp>
      <p:grpSp>
        <p:nvGrpSpPr>
          <p:cNvPr id="3" name="그룹 2"/>
          <p:cNvGrpSpPr/>
          <p:nvPr/>
        </p:nvGrpSpPr>
        <p:grpSpPr>
          <a:xfrm>
            <a:off x="823944" y="1282132"/>
            <a:ext cx="9045509" cy="4345960"/>
            <a:chOff x="823944" y="1282132"/>
            <a:chExt cx="9045509" cy="4345960"/>
          </a:xfrm>
        </p:grpSpPr>
        <p:grpSp>
          <p:nvGrpSpPr>
            <p:cNvPr id="40" name="그룹 39"/>
            <p:cNvGrpSpPr/>
            <p:nvPr/>
          </p:nvGrpSpPr>
          <p:grpSpPr>
            <a:xfrm>
              <a:off x="823944" y="1282132"/>
              <a:ext cx="9045509" cy="4320000"/>
              <a:chOff x="-1" y="722671"/>
              <a:chExt cx="9045509" cy="4320000"/>
            </a:xfrm>
          </p:grpSpPr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0309" r="1265" b="2173"/>
              <a:stretch/>
            </p:blipFill>
            <p:spPr bwMode="auto">
              <a:xfrm>
                <a:off x="-1" y="722671"/>
                <a:ext cx="9045509" cy="43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직사각형 41"/>
              <p:cNvSpPr/>
              <p:nvPr/>
            </p:nvSpPr>
            <p:spPr>
              <a:xfrm>
                <a:off x="6012160" y="1484784"/>
                <a:ext cx="85813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6003812" y="1700808"/>
                <a:ext cx="85813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직사각형 58"/>
              <p:cNvSpPr/>
              <p:nvPr/>
            </p:nvSpPr>
            <p:spPr>
              <a:xfrm>
                <a:off x="3563888" y="1484783"/>
                <a:ext cx="85813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직사각형 59"/>
              <p:cNvSpPr/>
              <p:nvPr/>
            </p:nvSpPr>
            <p:spPr>
              <a:xfrm>
                <a:off x="3563888" y="2433078"/>
                <a:ext cx="288032" cy="50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4085818" y="2443392"/>
                <a:ext cx="288032" cy="50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4427814" y="2433077"/>
                <a:ext cx="288032" cy="50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직사각형 62"/>
              <p:cNvSpPr/>
              <p:nvPr/>
            </p:nvSpPr>
            <p:spPr>
              <a:xfrm>
                <a:off x="5862350" y="2443393"/>
                <a:ext cx="288032" cy="50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6384280" y="2453707"/>
                <a:ext cx="288032" cy="50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사각형 64"/>
              <p:cNvSpPr/>
              <p:nvPr/>
            </p:nvSpPr>
            <p:spPr>
              <a:xfrm>
                <a:off x="6726276" y="2443392"/>
                <a:ext cx="288032" cy="50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3593852" y="2636912"/>
                <a:ext cx="516136" cy="50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직사각형 66"/>
              <p:cNvSpPr/>
              <p:nvPr/>
            </p:nvSpPr>
            <p:spPr>
              <a:xfrm>
                <a:off x="4362004" y="2637700"/>
                <a:ext cx="516136" cy="50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직사각형 67"/>
              <p:cNvSpPr/>
              <p:nvPr/>
            </p:nvSpPr>
            <p:spPr>
              <a:xfrm>
                <a:off x="5314721" y="2661926"/>
                <a:ext cx="363736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3659734" y="2845325"/>
                <a:ext cx="181868" cy="502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직사각형 69"/>
              <p:cNvSpPr/>
              <p:nvPr/>
            </p:nvSpPr>
            <p:spPr>
              <a:xfrm>
                <a:off x="3992954" y="2832463"/>
                <a:ext cx="181868" cy="502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직사각형 70"/>
              <p:cNvSpPr/>
              <p:nvPr/>
            </p:nvSpPr>
            <p:spPr>
              <a:xfrm>
                <a:off x="3625790" y="3000554"/>
                <a:ext cx="1252350" cy="502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직사각형 71"/>
              <p:cNvSpPr/>
              <p:nvPr/>
            </p:nvSpPr>
            <p:spPr>
              <a:xfrm flipV="1">
                <a:off x="5030540" y="3000553"/>
                <a:ext cx="1641772" cy="730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직사각형 72"/>
              <p:cNvSpPr/>
              <p:nvPr/>
            </p:nvSpPr>
            <p:spPr>
              <a:xfrm>
                <a:off x="3638380" y="3196370"/>
                <a:ext cx="181868" cy="502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직사각형 73"/>
              <p:cNvSpPr/>
              <p:nvPr/>
            </p:nvSpPr>
            <p:spPr>
              <a:xfrm>
                <a:off x="3971600" y="3183508"/>
                <a:ext cx="181868" cy="502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/>
              <p:cNvSpPr/>
              <p:nvPr/>
            </p:nvSpPr>
            <p:spPr>
              <a:xfrm>
                <a:off x="3604436" y="3351599"/>
                <a:ext cx="1252350" cy="502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직사각형 75"/>
              <p:cNvSpPr/>
              <p:nvPr/>
            </p:nvSpPr>
            <p:spPr>
              <a:xfrm flipV="1">
                <a:off x="5009186" y="3351598"/>
                <a:ext cx="1641772" cy="730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직사각형 76"/>
              <p:cNvSpPr/>
              <p:nvPr/>
            </p:nvSpPr>
            <p:spPr>
              <a:xfrm>
                <a:off x="3705633" y="3551037"/>
                <a:ext cx="546332" cy="500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직사각형 77"/>
              <p:cNvSpPr/>
              <p:nvPr/>
            </p:nvSpPr>
            <p:spPr>
              <a:xfrm>
                <a:off x="3711336" y="4346157"/>
                <a:ext cx="1338075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9" name="직사각형 78"/>
            <p:cNvSpPr/>
            <p:nvPr/>
          </p:nvSpPr>
          <p:spPr>
            <a:xfrm>
              <a:off x="3614823" y="2855241"/>
              <a:ext cx="4952526" cy="15014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327669" y="2521953"/>
              <a:ext cx="490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①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3614823" y="4575917"/>
              <a:ext cx="4952526" cy="5008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327669" y="4242629"/>
              <a:ext cx="495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②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7800800" y="5372758"/>
              <a:ext cx="388767" cy="2553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551100" y="5069344"/>
              <a:ext cx="45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③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8207110" y="29238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008080"/>
                </a:solidFill>
              </a:rPr>
              <a:t>사업 참여 신청</a:t>
            </a:r>
            <a:endParaRPr lang="ko-KR" altLang="en-US" sz="2400" b="1" dirty="0">
              <a:solidFill>
                <a:srgbClr val="008080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127689" y="451205"/>
            <a:ext cx="59511" cy="230832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808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50364" y="466013"/>
            <a:ext cx="11785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√ 학생정보 입력</a:t>
            </a:r>
            <a:endParaRPr lang="ko-KR" altLang="en-US" sz="105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_ysh93527\Desktop\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84"/>
            <a:ext cx="10693400" cy="75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06699" y="5816887"/>
            <a:ext cx="9180561" cy="1708160"/>
          </a:xfrm>
          <a:prstGeom prst="rect">
            <a:avLst/>
          </a:prstGeom>
          <a:solidFill>
            <a:srgbClr val="82C0B1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spc="-150" dirty="0" smtClean="0"/>
              <a:t>① 신청형태를 선택합니다</a:t>
            </a:r>
            <a:r>
              <a:rPr lang="en-US" altLang="ko-KR" sz="1400" b="1" spc="-150" dirty="0" smtClean="0"/>
              <a:t>. (A</a:t>
            </a:r>
            <a:r>
              <a:rPr lang="ko-KR" altLang="en-US" sz="1400" b="1" spc="-150" dirty="0" smtClean="0"/>
              <a:t>형 </a:t>
            </a:r>
            <a:r>
              <a:rPr lang="en-US" altLang="ko-KR" sz="1400" b="1" spc="-150" dirty="0" smtClean="0"/>
              <a:t>: </a:t>
            </a:r>
            <a:r>
              <a:rPr lang="ko-KR" altLang="en-US" sz="1400" b="1" spc="-150" dirty="0" err="1" smtClean="0"/>
              <a:t>대학발굴형</a:t>
            </a:r>
            <a:r>
              <a:rPr lang="ko-KR" altLang="en-US" sz="1400" b="1" spc="-150" dirty="0" smtClean="0"/>
              <a:t> </a:t>
            </a:r>
            <a:r>
              <a:rPr lang="en-US" altLang="ko-KR" sz="1400" b="1" spc="-150" dirty="0" smtClean="0"/>
              <a:t>, B</a:t>
            </a:r>
            <a:r>
              <a:rPr lang="ko-KR" altLang="en-US" sz="1400" b="1" spc="-150" dirty="0" smtClean="0"/>
              <a:t>형 </a:t>
            </a:r>
            <a:r>
              <a:rPr lang="en-US" altLang="ko-KR" sz="1400" b="1" spc="-150" dirty="0" smtClean="0"/>
              <a:t>: </a:t>
            </a:r>
            <a:r>
              <a:rPr lang="ko-KR" altLang="en-US" sz="1400" b="1" spc="-150" dirty="0" err="1" smtClean="0"/>
              <a:t>멘토발굴형</a:t>
            </a:r>
            <a:r>
              <a:rPr lang="en-US" altLang="ko-KR" sz="1400" b="1" spc="-15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400" b="1" spc="-150" dirty="0" smtClean="0"/>
              <a:t>② 희망요일</a:t>
            </a:r>
            <a:r>
              <a:rPr lang="en-US" altLang="ko-KR" sz="1400" b="1" spc="-150" dirty="0" smtClean="0"/>
              <a:t>, </a:t>
            </a:r>
            <a:r>
              <a:rPr lang="ko-KR" altLang="en-US" sz="1400" b="1" spc="-150" dirty="0" smtClean="0"/>
              <a:t>시간</a:t>
            </a:r>
            <a:r>
              <a:rPr lang="en-US" altLang="ko-KR" sz="1400" b="1" spc="-150" dirty="0" smtClean="0"/>
              <a:t>, </a:t>
            </a:r>
            <a:r>
              <a:rPr lang="ko-KR" altLang="en-US" sz="1400" b="1" spc="-150" dirty="0" smtClean="0"/>
              <a:t>과목을 선택합니다</a:t>
            </a:r>
            <a:r>
              <a:rPr lang="en-US" altLang="ko-KR" sz="1400" b="1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b="1" spc="-150" dirty="0" smtClean="0"/>
              <a:t>③ 자기소개 및 지원동기를 최소 </a:t>
            </a:r>
            <a:r>
              <a:rPr lang="en-US" altLang="ko-KR" sz="1400" b="1" spc="-150" dirty="0" smtClean="0"/>
              <a:t>200</a:t>
            </a:r>
            <a:r>
              <a:rPr lang="ko-KR" altLang="en-US" sz="1400" b="1" spc="-150" dirty="0" smtClean="0"/>
              <a:t>자</a:t>
            </a:r>
            <a:r>
              <a:rPr lang="en-US" altLang="ko-KR" sz="1400" b="1" spc="-150" dirty="0" smtClean="0"/>
              <a:t>, </a:t>
            </a:r>
            <a:r>
              <a:rPr lang="ko-KR" altLang="en-US" sz="1400" b="1" spc="-150" dirty="0" smtClean="0"/>
              <a:t>최대 </a:t>
            </a:r>
            <a:r>
              <a:rPr lang="en-US" altLang="ko-KR" sz="1400" b="1" spc="-150" dirty="0" smtClean="0"/>
              <a:t>500</a:t>
            </a:r>
            <a:r>
              <a:rPr lang="ko-KR" altLang="en-US" sz="1400" b="1" spc="-150" dirty="0" smtClean="0"/>
              <a:t>자 이내로 입력합니다</a:t>
            </a:r>
            <a:r>
              <a:rPr lang="en-US" altLang="ko-KR" sz="1400" b="1" spc="-15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b="1" spc="-150" dirty="0" smtClean="0"/>
              <a:t>④ 제출서류는 지도교수 추천서</a:t>
            </a:r>
            <a:r>
              <a:rPr lang="en-US" altLang="ko-KR" sz="1400" b="1" spc="-150" dirty="0"/>
              <a:t> </a:t>
            </a:r>
            <a:r>
              <a:rPr lang="ko-KR" altLang="en-US" sz="1400" b="1" spc="-150" dirty="0" smtClean="0"/>
              <a:t>및 대학에서 별도로 요청한 서류를 </a:t>
            </a:r>
            <a:r>
              <a:rPr lang="ko-KR" altLang="en-US" sz="1400" b="1" spc="-150" dirty="0" err="1" smtClean="0"/>
              <a:t>업로드합니다</a:t>
            </a:r>
            <a:r>
              <a:rPr lang="en-US" altLang="ko-KR" sz="1400" b="1" spc="-150" dirty="0" smtClean="0"/>
              <a:t>.</a:t>
            </a:r>
            <a:r>
              <a:rPr lang="ko-KR" altLang="en-US" sz="1400" b="1" dirty="0"/>
              <a:t> </a:t>
            </a:r>
            <a:r>
              <a:rPr lang="ko-KR" altLang="en-US" sz="1400" b="1" dirty="0" smtClean="0"/>
              <a:t>지도교수 추천서는 필수사항이 아닙니다</a:t>
            </a:r>
            <a:r>
              <a:rPr lang="en-US" altLang="ko-KR" sz="14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b="1" spc="-150" dirty="0" smtClean="0"/>
              <a:t>⑤ 확인을 클릭합니다</a:t>
            </a:r>
            <a:r>
              <a:rPr lang="en-US" altLang="ko-KR" sz="1400" b="1" spc="-150" dirty="0" smtClean="0"/>
              <a:t>.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206698" y="196486"/>
            <a:ext cx="8280000" cy="5539649"/>
            <a:chOff x="1206698" y="196486"/>
            <a:chExt cx="8280000" cy="5651601"/>
          </a:xfrm>
        </p:grpSpPr>
        <p:grpSp>
          <p:nvGrpSpPr>
            <p:cNvPr id="5" name="그룹 4"/>
            <p:cNvGrpSpPr/>
            <p:nvPr/>
          </p:nvGrpSpPr>
          <p:grpSpPr>
            <a:xfrm>
              <a:off x="1206698" y="196486"/>
              <a:ext cx="8280000" cy="5651601"/>
              <a:chOff x="1212127" y="252239"/>
              <a:chExt cx="8280000" cy="5651601"/>
            </a:xfrm>
          </p:grpSpPr>
          <p:grpSp>
            <p:nvGrpSpPr>
              <p:cNvPr id="4" name="그룹 3"/>
              <p:cNvGrpSpPr/>
              <p:nvPr/>
            </p:nvGrpSpPr>
            <p:grpSpPr>
              <a:xfrm>
                <a:off x="1212127" y="252239"/>
                <a:ext cx="8280000" cy="5651601"/>
                <a:chOff x="1031226" y="1007776"/>
                <a:chExt cx="8280000" cy="5651601"/>
              </a:xfrm>
            </p:grpSpPr>
            <p:pic>
              <p:nvPicPr>
                <p:cNvPr id="5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4658" r="1838" b="2173"/>
                <a:stretch/>
              </p:blipFill>
              <p:spPr bwMode="auto">
                <a:xfrm>
                  <a:off x="1031226" y="1007776"/>
                  <a:ext cx="8280000" cy="28708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041" r="1837" b="19555"/>
                <a:stretch/>
              </p:blipFill>
              <p:spPr bwMode="auto">
                <a:xfrm>
                  <a:off x="1031226" y="3777824"/>
                  <a:ext cx="8280000" cy="28815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55" name="직사각형 54"/>
              <p:cNvSpPr/>
              <p:nvPr/>
            </p:nvSpPr>
            <p:spPr>
              <a:xfrm>
                <a:off x="3614823" y="1595101"/>
                <a:ext cx="4828221" cy="24131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258468" y="1287556"/>
                <a:ext cx="490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rgbClr val="FF0000"/>
                    </a:solidFill>
                  </a:rPr>
                  <a:t>①</a:t>
                </a:r>
                <a:endParaRPr lang="ko-KR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6714852" y="972319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직사각형 84"/>
              <p:cNvSpPr/>
              <p:nvPr/>
            </p:nvSpPr>
            <p:spPr>
              <a:xfrm>
                <a:off x="6714852" y="1124718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직사각형 85"/>
              <p:cNvSpPr/>
              <p:nvPr/>
            </p:nvSpPr>
            <p:spPr>
              <a:xfrm>
                <a:off x="4482604" y="972318"/>
                <a:ext cx="648072" cy="1000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직사각형 86"/>
              <p:cNvSpPr/>
              <p:nvPr/>
            </p:nvSpPr>
            <p:spPr>
              <a:xfrm>
                <a:off x="3626395" y="2119070"/>
                <a:ext cx="4828221" cy="71017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270040" y="1811526"/>
                <a:ext cx="490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rgbClr val="FF0000"/>
                    </a:solidFill>
                  </a:rPr>
                  <a:t>②</a:t>
                </a:r>
                <a:endParaRPr lang="ko-KR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직사각형 88"/>
              <p:cNvSpPr/>
              <p:nvPr/>
            </p:nvSpPr>
            <p:spPr>
              <a:xfrm>
                <a:off x="3614821" y="3022287"/>
                <a:ext cx="4828221" cy="11183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258466" y="2714743"/>
                <a:ext cx="490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rgbClr val="FF0000"/>
                    </a:solidFill>
                  </a:rPr>
                  <a:t>③</a:t>
                </a:r>
                <a:endParaRPr lang="ko-KR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1" name="직사각형 90"/>
              <p:cNvSpPr/>
              <p:nvPr/>
            </p:nvSpPr>
            <p:spPr>
              <a:xfrm>
                <a:off x="3626395" y="4421921"/>
                <a:ext cx="4828221" cy="43883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270040" y="4114377"/>
                <a:ext cx="4918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rgbClr val="FF0000"/>
                    </a:solidFill>
                  </a:rPr>
                  <a:t>④</a:t>
                </a:r>
                <a:endParaRPr lang="ko-KR" alt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3" name="직사각형 92"/>
            <p:cNvSpPr/>
            <p:nvPr/>
          </p:nvSpPr>
          <p:spPr>
            <a:xfrm>
              <a:off x="7650956" y="5626428"/>
              <a:ext cx="360040" cy="2194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294600" y="5318884"/>
              <a:ext cx="4918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rgbClr val="FF0000"/>
                  </a:solidFill>
                </a:rPr>
                <a:t>⑤</a:t>
              </a:r>
              <a:endParaRPr lang="ko-KR" alt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58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557</Words>
  <Application>Microsoft Office PowerPoint</Application>
  <PresentationFormat>사용자 지정</PresentationFormat>
  <Paragraphs>110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kosaf</dc:creator>
  <cp:lastModifiedBy>user</cp:lastModifiedBy>
  <cp:revision>140</cp:revision>
  <dcterms:created xsi:type="dcterms:W3CDTF">2015-01-21T00:28:56Z</dcterms:created>
  <dcterms:modified xsi:type="dcterms:W3CDTF">2015-09-07T01:15:27Z</dcterms:modified>
</cp:coreProperties>
</file>