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305" r:id="rId2"/>
    <p:sldId id="330" r:id="rId3"/>
    <p:sldId id="592" r:id="rId4"/>
    <p:sldId id="593" r:id="rId5"/>
    <p:sldId id="331" r:id="rId6"/>
    <p:sldId id="372" r:id="rId7"/>
    <p:sldId id="373" r:id="rId8"/>
    <p:sldId id="484" r:id="rId9"/>
    <p:sldId id="485" r:id="rId10"/>
    <p:sldId id="486" r:id="rId11"/>
    <p:sldId id="487" r:id="rId12"/>
    <p:sldId id="489" r:id="rId13"/>
    <p:sldId id="490" r:id="rId14"/>
    <p:sldId id="491" r:id="rId15"/>
    <p:sldId id="502" r:id="rId16"/>
    <p:sldId id="598" r:id="rId17"/>
    <p:sldId id="493" r:id="rId18"/>
    <p:sldId id="597" r:id="rId19"/>
    <p:sldId id="596" r:id="rId20"/>
    <p:sldId id="503" r:id="rId21"/>
    <p:sldId id="601" r:id="rId22"/>
    <p:sldId id="599" r:id="rId23"/>
    <p:sldId id="620" r:id="rId24"/>
    <p:sldId id="600" r:id="rId25"/>
    <p:sldId id="613" r:id="rId26"/>
    <p:sldId id="602" r:id="rId27"/>
    <p:sldId id="504" r:id="rId28"/>
    <p:sldId id="595" r:id="rId29"/>
    <p:sldId id="506" r:id="rId30"/>
    <p:sldId id="496" r:id="rId31"/>
    <p:sldId id="497" r:id="rId32"/>
    <p:sldId id="507" r:id="rId33"/>
    <p:sldId id="500" r:id="rId34"/>
    <p:sldId id="488" r:id="rId35"/>
    <p:sldId id="508" r:id="rId36"/>
    <p:sldId id="550" r:id="rId37"/>
    <p:sldId id="603" r:id="rId38"/>
    <p:sldId id="565" r:id="rId39"/>
    <p:sldId id="526" r:id="rId40"/>
    <p:sldId id="604" r:id="rId41"/>
    <p:sldId id="514" r:id="rId42"/>
    <p:sldId id="515" r:id="rId43"/>
    <p:sldId id="516" r:id="rId44"/>
    <p:sldId id="566" r:id="rId45"/>
    <p:sldId id="605" r:id="rId46"/>
    <p:sldId id="614" r:id="rId47"/>
    <p:sldId id="569" r:id="rId48"/>
    <p:sldId id="570" r:id="rId49"/>
    <p:sldId id="606" r:id="rId50"/>
    <p:sldId id="572" r:id="rId51"/>
    <p:sldId id="573" r:id="rId52"/>
    <p:sldId id="594" r:id="rId53"/>
    <p:sldId id="607" r:id="rId54"/>
    <p:sldId id="306" r:id="rId55"/>
    <p:sldId id="307" r:id="rId56"/>
    <p:sldId id="560" r:id="rId57"/>
    <p:sldId id="609" r:id="rId58"/>
    <p:sldId id="562" r:id="rId59"/>
    <p:sldId id="563" r:id="rId60"/>
    <p:sldId id="528" r:id="rId61"/>
    <p:sldId id="610" r:id="rId62"/>
    <p:sldId id="530" r:id="rId63"/>
    <p:sldId id="517" r:id="rId64"/>
    <p:sldId id="531" r:id="rId65"/>
    <p:sldId id="518" r:id="rId66"/>
    <p:sldId id="552" r:id="rId67"/>
    <p:sldId id="553" r:id="rId68"/>
    <p:sldId id="554" r:id="rId69"/>
    <p:sldId id="555" r:id="rId70"/>
    <p:sldId id="556" r:id="rId71"/>
    <p:sldId id="557" r:id="rId72"/>
    <p:sldId id="558" r:id="rId73"/>
    <p:sldId id="559" r:id="rId74"/>
    <p:sldId id="551" r:id="rId75"/>
    <p:sldId id="545" r:id="rId76"/>
    <p:sldId id="574" r:id="rId77"/>
    <p:sldId id="575" r:id="rId78"/>
    <p:sldId id="576" r:id="rId79"/>
    <p:sldId id="577" r:id="rId80"/>
    <p:sldId id="578" r:id="rId81"/>
    <p:sldId id="579" r:id="rId82"/>
    <p:sldId id="580" r:id="rId83"/>
    <p:sldId id="581" r:id="rId84"/>
    <p:sldId id="582" r:id="rId85"/>
    <p:sldId id="583" r:id="rId86"/>
    <p:sldId id="584" r:id="rId87"/>
    <p:sldId id="585" r:id="rId88"/>
    <p:sldId id="586" r:id="rId89"/>
    <p:sldId id="587" r:id="rId90"/>
    <p:sldId id="588" r:id="rId91"/>
    <p:sldId id="589" r:id="rId92"/>
    <p:sldId id="590" r:id="rId93"/>
    <p:sldId id="532" r:id="rId94"/>
    <p:sldId id="536" r:id="rId95"/>
    <p:sldId id="525" r:id="rId96"/>
    <p:sldId id="537" r:id="rId97"/>
    <p:sldId id="538" r:id="rId98"/>
    <p:sldId id="540" r:id="rId99"/>
    <p:sldId id="611" r:id="rId100"/>
    <p:sldId id="617" r:id="rId101"/>
    <p:sldId id="618" r:id="rId102"/>
    <p:sldId id="539" r:id="rId103"/>
    <p:sldId id="542" r:id="rId104"/>
    <p:sldId id="544" r:id="rId105"/>
    <p:sldId id="612" r:id="rId106"/>
    <p:sldId id="616" r:id="rId107"/>
    <p:sldId id="619" r:id="rId108"/>
    <p:sldId id="591" r:id="rId109"/>
  </p:sldIdLst>
  <p:sldSz cx="6858000" cy="9144000" type="screen4x3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1F1F1"/>
    <a:srgbClr val="EAEAEA"/>
    <a:srgbClr val="EEEEEE"/>
    <a:srgbClr val="0279CA"/>
    <a:srgbClr val="028BE8"/>
    <a:srgbClr val="31AAFD"/>
    <a:srgbClr val="C2E6FE"/>
    <a:srgbClr val="FF151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56" autoAdjust="0"/>
  </p:normalViewPr>
  <p:slideViewPr>
    <p:cSldViewPr>
      <p:cViewPr>
        <p:scale>
          <a:sx n="66" d="100"/>
          <a:sy n="66" d="100"/>
        </p:scale>
        <p:origin x="2712" y="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4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6" cy="34036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4F49C3F-A2DD-4F75-B637-70BB128D07D8}" type="datetimeFigureOut">
              <a:rPr lang="ko-KR" altLang="en-US" smtClean="0"/>
              <a:t>2022-03-10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659"/>
            <a:ext cx="4307046" cy="34036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6B346EF-FCBB-4D02-8C5D-B03BF0BCD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60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6" cy="34036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2CAF345-B206-4839-A4B0-336B2413C42E}" type="datetimeFigureOut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13200" y="511175"/>
            <a:ext cx="191293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33421"/>
            <a:ext cx="7951470" cy="306324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6" cy="34036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D56BF99-214C-43BC-91D5-706D087FC7D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680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13200" y="511175"/>
            <a:ext cx="191293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13200" y="511175"/>
            <a:ext cx="1912938" cy="2552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13200" y="511175"/>
            <a:ext cx="1912938" cy="2552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25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13200" y="511175"/>
            <a:ext cx="1912938" cy="2552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F68-76F9-4655-A4C2-067AB8698019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550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5B9E-0E7E-47F6-A2A5-677D2BA8550E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21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2F23-0420-4D1C-8E6D-766D805C8ED7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923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14A7-6178-4F1C-BEDF-35D422FCE26B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66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A2A-79CC-40F8-90A0-7516ABE49797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432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834C-1F06-4C07-A9ED-9E914B6265FC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96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DBAA-A5B3-4CA0-B89D-EDF2CDF2D4C1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203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036-0F01-479B-916A-C7952377E5A7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92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F303-DF97-4221-B007-F9C659B867D9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73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9F22-68CD-4440-9E5C-B49F575D1FC2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92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B849-98CF-4007-AC83-782058B329AE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693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E052-5FBB-4B9E-BEBA-F10888D99E1C}" type="datetime1">
              <a:rPr lang="ko-KR" altLang="en-US" smtClean="0"/>
              <a:t>2022-03-10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FA74-85C4-4769-B310-89488C72C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805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9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913478" y="8470655"/>
            <a:ext cx="1031051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2022. 03.</a:t>
            </a:r>
            <a:endParaRPr lang="ko-KR" altLang="ko-KR" sz="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93050" y="2108925"/>
            <a:ext cx="6476310" cy="2077164"/>
          </a:xfrm>
          <a:prstGeom prst="roundRect">
            <a:avLst/>
          </a:prstGeom>
          <a:ln w="25400" cap="rnd">
            <a:solidFill>
              <a:schemeClr val="accent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04B83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2022</a:t>
            </a:r>
            <a:r>
              <a:rPr lang="ko-KR" altLang="en-US" sz="40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04B83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년도</a:t>
            </a:r>
            <a:endParaRPr lang="en-US" altLang="ko-KR" sz="40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04B83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192FF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</a:t>
            </a:r>
            <a:r>
              <a:rPr lang="en-US" altLang="ko-KR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192FF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·</a:t>
            </a:r>
            <a:r>
              <a:rPr lang="ko-KR" altLang="en-US" sz="3600" b="1" spc="-3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192FF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사대생</a:t>
            </a:r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192FF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등 대학생 </a:t>
            </a:r>
            <a:r>
              <a:rPr lang="ko-KR" altLang="en-US" sz="3600" b="1" spc="-3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192FF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192FF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3600" b="1" spc="-3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0192FF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사업</a:t>
            </a:r>
            <a:r>
              <a:rPr lang="ko-KR" altLang="en-US" sz="3800" b="1" spc="-3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04B83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</a:t>
            </a:r>
            <a:r>
              <a:rPr lang="ko-KR" altLang="en-US" sz="38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04B83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시스템 매뉴얼</a:t>
            </a:r>
            <a:r>
              <a:rPr lang="en-US" altLang="ko-KR" sz="38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04B83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38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04B83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학생용</a:t>
            </a:r>
            <a:r>
              <a:rPr lang="en-US" altLang="ko-KR" sz="38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04B83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64" y="4957911"/>
            <a:ext cx="6083717" cy="2625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※ </a:t>
            </a:r>
            <a:r>
              <a:rPr lang="ko-KR" altLang="en-US" sz="2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유의사항</a:t>
            </a:r>
            <a:endParaRPr lang="en-US" altLang="ko-KR" sz="24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endParaRPr lang="en-US" altLang="ko-KR" sz="1100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marL="177800" indent="-177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2022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년도 교</a:t>
            </a: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·</a:t>
            </a:r>
            <a:r>
              <a:rPr lang="ko-KR" altLang="en-US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사대생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등 대학생 </a:t>
            </a:r>
            <a:r>
              <a:rPr lang="ko-KR" altLang="en-US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사업참여를 신청한</a:t>
            </a:r>
            <a:endParaRPr lang="en-US" altLang="ko-KR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indent="177800">
              <a:lnSpc>
                <a:spcPct val="120000"/>
              </a:lnSpc>
            </a:pP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학생은 </a:t>
            </a:r>
            <a:r>
              <a:rPr lang="en-US" altLang="ko-KR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2022. 3. 1.(</a:t>
            </a:r>
            <a:r>
              <a:rPr lang="ko-KR" altLang="en-US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화</a:t>
            </a:r>
            <a:r>
              <a:rPr lang="en-US" altLang="ko-KR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부터 온라인 사전교육 수강 가능</a:t>
            </a:r>
            <a:endParaRPr lang="en-US" altLang="ko-KR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marL="177800" indent="-177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2022. 3. 1.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이전에 온라인 사전교육을 수강할 경우</a:t>
            </a:r>
            <a:endParaRPr lang="en-US" altLang="ko-KR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indent="177800">
              <a:lnSpc>
                <a:spcPct val="120000"/>
              </a:lnSpc>
            </a:pPr>
            <a:r>
              <a:rPr lang="ko-KR" altLang="en-US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전년도</a:t>
            </a:r>
            <a:r>
              <a:rPr lang="en-US" altLang="ko-KR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(2021)</a:t>
            </a:r>
            <a:r>
              <a:rPr lang="ko-KR" altLang="en-US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대학생 청소년교육지원 장학금 사전교육을</a:t>
            </a:r>
            <a:endParaRPr lang="en-US" altLang="ko-KR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indent="177800">
              <a:lnSpc>
                <a:spcPct val="120000"/>
              </a:lnSpc>
            </a:pPr>
            <a:r>
              <a:rPr lang="ko-KR" altLang="en-US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수강한 것으로 인정되므로 </a:t>
            </a:r>
            <a:r>
              <a:rPr lang="en-US" altLang="ko-KR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2022</a:t>
            </a:r>
            <a:r>
              <a:rPr lang="ko-KR" altLang="en-US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년도 활동내역에 대한</a:t>
            </a:r>
            <a:endParaRPr lang="en-US" altLang="ko-KR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indent="177800">
              <a:lnSpc>
                <a:spcPct val="120000"/>
              </a:lnSpc>
            </a:pPr>
            <a:r>
              <a:rPr lang="ko-KR" altLang="en-US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</a:t>
            </a:r>
            <a:r>
              <a:rPr lang="en-US" altLang="ko-KR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입력이 불가합니다</a:t>
            </a:r>
            <a:r>
              <a:rPr lang="en-US" altLang="ko-KR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.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1A05FF-446D-4D83-8BCF-3331414D4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4" y="125839"/>
            <a:ext cx="1584176" cy="4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3994E2F-82F4-4436-A596-4D086749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62" y="1014904"/>
            <a:ext cx="5859834" cy="3953737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10</a:t>
            </a:fld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신청할 대학정보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전공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학번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학적 상태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학년 정보를 입력합니다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‘            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클릭합니다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※ </a:t>
            </a:r>
            <a:r>
              <a:rPr lang="ko-KR" altLang="en-US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휴학생</a:t>
            </a:r>
            <a:r>
              <a:rPr lang="en-US" altLang="ko-KR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대학원생</a:t>
            </a:r>
            <a:r>
              <a:rPr lang="en-US" altLang="ko-KR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조기취업자</a:t>
            </a:r>
            <a:r>
              <a:rPr lang="en-US" altLang="ko-KR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산업체 </a:t>
            </a:r>
            <a:r>
              <a:rPr lang="ko-KR" altLang="en-US" sz="1400" b="1" spc="-150" dirty="0" err="1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위탁생</a:t>
            </a:r>
            <a:r>
              <a:rPr lang="en-US" altLang="ko-KR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시간제 </a:t>
            </a:r>
            <a:r>
              <a:rPr lang="ko-KR" altLang="en-US" sz="1400" b="1" spc="-150" dirty="0" err="1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등록생</a:t>
            </a:r>
            <a:r>
              <a:rPr lang="en-US" altLang="ko-KR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평생교육시설 </a:t>
            </a:r>
            <a:r>
              <a:rPr lang="ko-KR" altLang="en-US" sz="1400" b="1" spc="-150" dirty="0" err="1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등록생은</a:t>
            </a:r>
            <a:r>
              <a:rPr lang="ko-KR" altLang="en-US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신청 불가능합니다</a:t>
            </a:r>
            <a:r>
              <a:rPr lang="en-US" altLang="ko-KR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400" b="1" spc="-15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직각 삼각형 1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377514" y="3088433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906944" y="4602578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7696" y="5388802"/>
            <a:ext cx="6782627" cy="650916"/>
            <a:chOff x="37696" y="5388802"/>
            <a:chExt cx="6782627" cy="650916"/>
          </a:xfrm>
        </p:grpSpPr>
        <p:grpSp>
          <p:nvGrpSpPr>
            <p:cNvPr id="7" name="그룹 6"/>
            <p:cNvGrpSpPr/>
            <p:nvPr/>
          </p:nvGrpSpPr>
          <p:grpSpPr>
            <a:xfrm>
              <a:off x="296652" y="5388802"/>
              <a:ext cx="6264696" cy="47294"/>
              <a:chOff x="296652" y="5388802"/>
              <a:chExt cx="6264696" cy="47294"/>
            </a:xfrm>
          </p:grpSpPr>
          <p:cxnSp>
            <p:nvCxnSpPr>
              <p:cNvPr id="8" name="직선 연결선 7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그룹 9"/>
            <p:cNvGrpSpPr/>
            <p:nvPr/>
          </p:nvGrpSpPr>
          <p:grpSpPr>
            <a:xfrm>
              <a:off x="296652" y="5992424"/>
              <a:ext cx="6264696" cy="47294"/>
              <a:chOff x="296652" y="5388802"/>
              <a:chExt cx="6264696" cy="47294"/>
            </a:xfrm>
          </p:grpSpPr>
          <p:cxnSp>
            <p:nvCxnSpPr>
              <p:cNvPr id="11" name="직선 연결선 10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7696" y="5568066"/>
              <a:ext cx="678262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재단 홈페이지 접속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인재육성 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교사대생 등 대학생 </a:t>
              </a:r>
              <a:r>
                <a:rPr lang="ko-KR" altLang="en-US" sz="1300" dirty="0" err="1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튜터링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사업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사업신청 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신청서작성</a:t>
              </a:r>
            </a:p>
          </p:txBody>
        </p:sp>
      </p:grpSp>
      <p:pic>
        <p:nvPicPr>
          <p:cNvPr id="5122" name="Picture 2" descr="C:\Users\p_sangjin\Desktop\20171226_0954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2" y="7288850"/>
            <a:ext cx="405689" cy="1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타원 34"/>
          <p:cNvSpPr/>
          <p:nvPr/>
        </p:nvSpPr>
        <p:spPr>
          <a:xfrm>
            <a:off x="437275" y="686825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437275" y="728587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33" name="왼쪽 대괄호 32">
            <a:extLst>
              <a:ext uri="{FF2B5EF4-FFF2-40B4-BE49-F238E27FC236}">
                <a16:creationId xmlns:a16="http://schemas.microsoft.com/office/drawing/2014/main" id="{B2F4D090-D701-4429-ADDF-ABED1FF81DC9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왼쪽 대괄호 33">
            <a:extLst>
              <a:ext uri="{FF2B5EF4-FFF2-40B4-BE49-F238E27FC236}">
                <a16:creationId xmlns:a16="http://schemas.microsoft.com/office/drawing/2014/main" id="{B2CF109F-015F-40BC-886E-CF55FCCD38EF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41B0E74-4BC4-4C3B-8F51-DD56EE9D033F}"/>
              </a:ext>
            </a:extLst>
          </p:cNvPr>
          <p:cNvSpPr/>
          <p:nvPr/>
        </p:nvSpPr>
        <p:spPr>
          <a:xfrm>
            <a:off x="5229200" y="4739966"/>
            <a:ext cx="432048" cy="177370"/>
          </a:xfrm>
          <a:prstGeom prst="rect">
            <a:avLst/>
          </a:prstGeom>
          <a:noFill/>
          <a:ln w="19050">
            <a:solidFill>
              <a:srgbClr val="FF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D299EFC-8FB1-4494-B221-30B3408BE6A8}"/>
              </a:ext>
            </a:extLst>
          </p:cNvPr>
          <p:cNvSpPr/>
          <p:nvPr/>
        </p:nvSpPr>
        <p:spPr>
          <a:xfrm>
            <a:off x="1527421" y="2602449"/>
            <a:ext cx="237181" cy="9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4496E8D-47AE-4944-B637-E0FEBF12E25E}"/>
              </a:ext>
            </a:extLst>
          </p:cNvPr>
          <p:cNvSpPr/>
          <p:nvPr/>
        </p:nvSpPr>
        <p:spPr>
          <a:xfrm>
            <a:off x="4229100" y="2602449"/>
            <a:ext cx="424036" cy="9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673A276-2B12-41F9-B630-B424A0E7FE75}"/>
              </a:ext>
            </a:extLst>
          </p:cNvPr>
          <p:cNvSpPr/>
          <p:nvPr/>
        </p:nvSpPr>
        <p:spPr>
          <a:xfrm>
            <a:off x="4243184" y="2764607"/>
            <a:ext cx="424036" cy="9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16B5538-2EBB-4259-8EB6-2EF61550E869}"/>
              </a:ext>
            </a:extLst>
          </p:cNvPr>
          <p:cNvSpPr/>
          <p:nvPr/>
        </p:nvSpPr>
        <p:spPr>
          <a:xfrm>
            <a:off x="1551040" y="3294907"/>
            <a:ext cx="581816" cy="9231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A305D6C-B214-4EDF-9931-23F72A47066B}"/>
              </a:ext>
            </a:extLst>
          </p:cNvPr>
          <p:cNvSpPr/>
          <p:nvPr/>
        </p:nvSpPr>
        <p:spPr>
          <a:xfrm>
            <a:off x="4232548" y="3290517"/>
            <a:ext cx="581816" cy="9231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1F0186A-7EE0-408E-BA27-B2E660F07688}"/>
              </a:ext>
            </a:extLst>
          </p:cNvPr>
          <p:cNvSpPr/>
          <p:nvPr/>
        </p:nvSpPr>
        <p:spPr>
          <a:xfrm>
            <a:off x="1564804" y="3514424"/>
            <a:ext cx="581816" cy="9231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2835991-5103-4BFB-8B93-D7A72AC13512}"/>
              </a:ext>
            </a:extLst>
          </p:cNvPr>
          <p:cNvSpPr/>
          <p:nvPr/>
        </p:nvSpPr>
        <p:spPr>
          <a:xfrm>
            <a:off x="4243184" y="3525138"/>
            <a:ext cx="237181" cy="6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FF7FDEC9-D37B-4D73-8181-ACFE7EC1DEB8}"/>
              </a:ext>
            </a:extLst>
          </p:cNvPr>
          <p:cNvSpPr/>
          <p:nvPr/>
        </p:nvSpPr>
        <p:spPr>
          <a:xfrm>
            <a:off x="702034" y="3219488"/>
            <a:ext cx="5391262" cy="698096"/>
          </a:xfrm>
          <a:prstGeom prst="rect">
            <a:avLst/>
          </a:prstGeom>
          <a:noFill/>
          <a:ln w="19050">
            <a:solidFill>
              <a:srgbClr val="FF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38699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100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09083" y="1199399"/>
            <a:ext cx="6639835" cy="3372601"/>
          </a:xfrm>
          <a:prstGeom prst="roundRect">
            <a:avLst>
              <a:gd name="adj" fmla="val 0"/>
            </a:avLst>
          </a:prstGeom>
          <a:solidFill>
            <a:srgbClr val="C2E6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" name="Picture 5" descr="C:\Users\p_sangjin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" y="1548709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_sangjin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8" y="2754291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79516" y="1874364"/>
            <a:ext cx="5338279" cy="499478"/>
          </a:xfrm>
          <a:prstGeom prst="roundRect">
            <a:avLst>
              <a:gd name="adj" fmla="val 135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유아교육과도 교사대생에 포함되나요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6763" y="1463706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48779" y="2972176"/>
            <a:ext cx="5400945" cy="1239783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교사대생은 교육과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교직과정을 포함하여 교육대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사범대 재학생을 의미합니다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교육대학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사범대학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일반대학 교육과 및 교직과정 중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초중등학교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및 특수학교 정교사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(2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급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양성과정에 한함으로 유아교육과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튜터의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경우 일반대생으로 분류되어 성적기준을 충족해야 합니다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400" b="1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" name="이등변 삼각형 8"/>
          <p:cNvSpPr/>
          <p:nvPr/>
        </p:nvSpPr>
        <p:spPr>
          <a:xfrm rot="5400000">
            <a:off x="5655724" y="3118340"/>
            <a:ext cx="216025" cy="24473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5400000" flipV="1">
            <a:off x="1077465" y="1929123"/>
            <a:ext cx="216025" cy="2593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90186" y="2543826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652" y="154112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지원 자격 관련 질문</a:t>
            </a:r>
          </a:p>
        </p:txBody>
      </p:sp>
    </p:spTree>
    <p:extLst>
      <p:ext uri="{BB962C8B-B14F-4D97-AF65-F5344CB8AC3E}">
        <p14:creationId xmlns:p14="http://schemas.microsoft.com/office/powerpoint/2010/main" val="32375803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101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09083" y="1199399"/>
            <a:ext cx="6639835" cy="3372601"/>
          </a:xfrm>
          <a:prstGeom prst="roundRect">
            <a:avLst>
              <a:gd name="adj" fmla="val 0"/>
            </a:avLst>
          </a:prstGeom>
          <a:solidFill>
            <a:srgbClr val="C2E6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" name="Picture 5" descr="C:\Users\p_sangjin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" y="1548709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_sangjin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8" y="2754291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79516" y="1874364"/>
            <a:ext cx="5338279" cy="499478"/>
          </a:xfrm>
          <a:prstGeom prst="roundRect">
            <a:avLst>
              <a:gd name="adj" fmla="val 135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희망근로지 신청은 모든 학생이 신청 가능한가요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6763" y="1463706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48779" y="2972177"/>
            <a:ext cx="5400945" cy="697445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희망근로지 신청은 대학에서 선발된 학생에 한하여 신청 가능합니다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이등변 삼각형 8"/>
          <p:cNvSpPr/>
          <p:nvPr/>
        </p:nvSpPr>
        <p:spPr>
          <a:xfrm rot="5400000">
            <a:off x="5655724" y="3118340"/>
            <a:ext cx="216025" cy="24473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5400000" flipV="1">
            <a:off x="1077465" y="1929123"/>
            <a:ext cx="216025" cy="2593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90186" y="2543826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C:\Users\p_sangjin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2" y="5265955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p_sangjin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71" y="6887360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1171725" y="5526668"/>
            <a:ext cx="5339742" cy="600224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희망근로지 신청은 의무인가요</a:t>
            </a:r>
            <a:r>
              <a:rPr lang="en-US" altLang="ko-KR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spc="-1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76416" y="7088345"/>
            <a:ext cx="5400945" cy="940039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희망근로지 신청은 의무사항이 아닙니다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기존 방식과 동일하게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학생이 직접 기관을 발굴하여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활동가능합니다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방식에 대해서는 대학담당자에게 문의하시기 바랍니다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400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이등변 삼각형 15"/>
          <p:cNvSpPr/>
          <p:nvPr/>
        </p:nvSpPr>
        <p:spPr>
          <a:xfrm rot="5400000">
            <a:off x="5583361" y="7273262"/>
            <a:ext cx="216025" cy="244739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이등변 삼각형 16"/>
          <p:cNvSpPr/>
          <p:nvPr/>
        </p:nvSpPr>
        <p:spPr>
          <a:xfrm rot="5400000" flipV="1">
            <a:off x="1069674" y="5608710"/>
            <a:ext cx="216025" cy="259317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633057" y="6706706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110529" y="5150592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652" y="154112"/>
            <a:ext cx="344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 관련 질문</a:t>
            </a:r>
          </a:p>
        </p:txBody>
      </p:sp>
    </p:spTree>
    <p:extLst>
      <p:ext uri="{BB962C8B-B14F-4D97-AF65-F5344CB8AC3E}">
        <p14:creationId xmlns:p14="http://schemas.microsoft.com/office/powerpoint/2010/main" val="30781076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102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09083" y="613249"/>
            <a:ext cx="6639835" cy="3885791"/>
          </a:xfrm>
          <a:prstGeom prst="roundRect">
            <a:avLst>
              <a:gd name="adj" fmla="val 0"/>
            </a:avLst>
          </a:prstGeom>
          <a:solidFill>
            <a:srgbClr val="C2E6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" name="Picture 5" descr="C:\Users\p_sangjin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" y="962559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_sangjin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8" y="2168141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79516" y="1288214"/>
            <a:ext cx="5338279" cy="581485"/>
          </a:xfrm>
          <a:prstGeom prst="roundRect">
            <a:avLst>
              <a:gd name="adj" fmla="val 135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업무스케줄은 매번 등록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해야하는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건가요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아니면 미리 등록할 수 있나요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66763" y="877556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48779" y="2401674"/>
            <a:ext cx="5400945" cy="144261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업무스케줄은 한번 등록 시 매주 반복됩니다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업무스케줄로 등록된 경우에만 근로카드가 생성되며 출퇴근 처리가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가능하오니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업무스케줄은 반드시 등록해야 합니다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변경이 필요한 경우 반드시 활동 시작시간 전 수정하시기 바랍니다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이등변 삼각형 8"/>
          <p:cNvSpPr/>
          <p:nvPr/>
        </p:nvSpPr>
        <p:spPr>
          <a:xfrm rot="5400000">
            <a:off x="5655724" y="2532190"/>
            <a:ext cx="216025" cy="24473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5400000" flipV="1">
            <a:off x="1077465" y="1342973"/>
            <a:ext cx="216025" cy="2593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90186" y="1957676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652" y="154112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관련 질문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459697C-AFF0-4CD6-98C4-E31E8F514A10}"/>
              </a:ext>
            </a:extLst>
          </p:cNvPr>
          <p:cNvGrpSpPr/>
          <p:nvPr/>
        </p:nvGrpSpPr>
        <p:grpSpPr>
          <a:xfrm>
            <a:off x="132918" y="5228749"/>
            <a:ext cx="6639835" cy="3733218"/>
            <a:chOff x="1625533" y="1029167"/>
            <a:chExt cx="6639835" cy="5568185"/>
          </a:xfrm>
        </p:grpSpPr>
        <p:sp>
          <p:nvSpPr>
            <p:cNvPr id="14" name="모서리가 둥근 직사각형 4">
              <a:extLst>
                <a:ext uri="{FF2B5EF4-FFF2-40B4-BE49-F238E27FC236}">
                  <a16:creationId xmlns:a16="http://schemas.microsoft.com/office/drawing/2014/main" id="{286BC75A-31A5-460E-A61F-77E2D9D789FF}"/>
                </a:ext>
              </a:extLst>
            </p:cNvPr>
            <p:cNvSpPr/>
            <p:nvPr/>
          </p:nvSpPr>
          <p:spPr bwMode="auto">
            <a:xfrm>
              <a:off x="1625533" y="1029167"/>
              <a:ext cx="6639835" cy="5568185"/>
            </a:xfrm>
            <a:prstGeom prst="roundRect">
              <a:avLst>
                <a:gd name="adj" fmla="val 0"/>
              </a:avLst>
            </a:prstGeom>
            <a:solidFill>
              <a:srgbClr val="C2E6F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ko-KR" altLang="en-US" sz="5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7CEF795-EC33-42D2-A30F-8D29027B73E2}"/>
                </a:ext>
              </a:extLst>
            </p:cNvPr>
            <p:cNvGrpSpPr/>
            <p:nvPr/>
          </p:nvGrpSpPr>
          <p:grpSpPr>
            <a:xfrm>
              <a:off x="1675670" y="1249521"/>
              <a:ext cx="6503112" cy="5309947"/>
              <a:chOff x="166769" y="886308"/>
              <a:chExt cx="6503112" cy="5309947"/>
            </a:xfrm>
          </p:grpSpPr>
          <p:pic>
            <p:nvPicPr>
              <p:cNvPr id="16" name="Picture 5" descr="C:\Users\p_sangjin\Desktop\Untitled-2.png">
                <a:extLst>
                  <a:ext uri="{FF2B5EF4-FFF2-40B4-BE49-F238E27FC236}">
                    <a16:creationId xmlns:a16="http://schemas.microsoft.com/office/drawing/2014/main" id="{1D124375-3FA0-4A64-8D68-1DAC1F6DC8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615" y="971311"/>
                <a:ext cx="764034" cy="1016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C:\Users\p_sangjin\Desktop\Untitled-3.png">
                <a:extLst>
                  <a:ext uri="{FF2B5EF4-FFF2-40B4-BE49-F238E27FC236}">
                    <a16:creationId xmlns:a16="http://schemas.microsoft.com/office/drawing/2014/main" id="{093C9C7A-9203-4B0C-8C4D-A369E09CFC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5847" y="3179049"/>
                <a:ext cx="764034" cy="1125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모서리가 둥근 직사각형 8">
                <a:extLst>
                  <a:ext uri="{FF2B5EF4-FFF2-40B4-BE49-F238E27FC236}">
                    <a16:creationId xmlns:a16="http://schemas.microsoft.com/office/drawing/2014/main" id="{01AB9C5B-45BA-4A29-AFBB-49B2C23D9427}"/>
                  </a:ext>
                </a:extLst>
              </p:cNvPr>
              <p:cNvSpPr/>
              <p:nvPr/>
            </p:nvSpPr>
            <p:spPr>
              <a:xfrm>
                <a:off x="1161269" y="1417983"/>
                <a:ext cx="5482518" cy="1426300"/>
              </a:xfrm>
              <a:prstGeom prst="roundRect">
                <a:avLst>
                  <a:gd name="adj" fmla="val 13506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위치기반 정보이용 동의를 한 후에는 모바일 앱으로만 출근부 등록이 가능한가요</a:t>
                </a:r>
                <a:r>
                  <a:rPr lang="en-US" altLang="ko-KR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? </a:t>
                </a:r>
              </a:p>
              <a:p>
                <a:pPr>
                  <a:lnSpc>
                    <a:spcPct val="120000"/>
                  </a:lnSpc>
                </a:pPr>
                <a:r>
                  <a:rPr lang="ko-KR" altLang="en-US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만약 휴대폰을 잃어버리거나 스마트폰이 없다면 어떻게 해야 하나요</a:t>
                </a:r>
                <a:r>
                  <a:rPr lang="en-US" altLang="ko-KR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?</a:t>
                </a:r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8962FC5F-1DFC-43E9-9396-7E4B7037A6BF}"/>
                  </a:ext>
                </a:extLst>
              </p:cNvPr>
              <p:cNvSpPr/>
              <p:nvPr/>
            </p:nvSpPr>
            <p:spPr>
              <a:xfrm>
                <a:off x="1074312" y="886308"/>
                <a:ext cx="1095172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ko-KR" sz="2000" b="1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Question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모서리가 둥근 직사각형 10">
                <a:extLst>
                  <a:ext uri="{FF2B5EF4-FFF2-40B4-BE49-F238E27FC236}">
                    <a16:creationId xmlns:a16="http://schemas.microsoft.com/office/drawing/2014/main" id="{9D92ADF2-5751-4C94-A9E4-C4128E9CE85C}"/>
                  </a:ext>
                </a:extLst>
              </p:cNvPr>
              <p:cNvSpPr/>
              <p:nvPr/>
            </p:nvSpPr>
            <p:spPr>
              <a:xfrm>
                <a:off x="166769" y="3519570"/>
                <a:ext cx="5584279" cy="2676685"/>
              </a:xfrm>
              <a:prstGeom prst="roundRect">
                <a:avLst>
                  <a:gd name="adj" fmla="val 3205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>
                  <a:lnSpc>
                    <a:spcPct val="120000"/>
                  </a:lnSpc>
                </a:pPr>
                <a:r>
                  <a:rPr lang="ko-KR" altLang="en-US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기본적으로 한국장학재단 출근부는 출근부 앱에서 입력이 가능합니다</a:t>
                </a:r>
                <a:r>
                  <a:rPr lang="en-US" altLang="ko-KR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.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ko-KR" altLang="en-US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다만</a:t>
                </a:r>
                <a:r>
                  <a:rPr lang="en-US" altLang="ko-KR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, </a:t>
                </a:r>
                <a:r>
                  <a:rPr lang="ko-KR" altLang="en-US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홈페이지에서 입력해야 할 경우</a:t>
                </a:r>
                <a:r>
                  <a:rPr lang="en-US" altLang="ko-KR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, </a:t>
                </a:r>
                <a:r>
                  <a:rPr lang="ko-KR" altLang="en-US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출근부 입력 채널을 변경하여 홈페이지에서 출근부를 등록할 수 있습니다</a:t>
                </a:r>
                <a:r>
                  <a:rPr lang="en-US" altLang="ko-KR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.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ko-KR" altLang="en-US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입력채널 변경은 변경 신청한 다음 날</a:t>
                </a:r>
                <a:r>
                  <a:rPr lang="en-US" altLang="ko-KR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(</a:t>
                </a:r>
                <a:r>
                  <a:rPr lang="ko-KR" altLang="en-US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익일</a:t>
                </a:r>
                <a:r>
                  <a:rPr lang="en-US" altLang="ko-KR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)</a:t>
                </a:r>
                <a:r>
                  <a:rPr lang="ko-KR" altLang="en-US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부터 적용됩니다</a:t>
                </a:r>
                <a:r>
                  <a:rPr lang="en-US" altLang="ko-KR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.</a:t>
                </a:r>
              </a:p>
              <a:p>
                <a:pPr algn="l">
                  <a:lnSpc>
                    <a:spcPct val="120000"/>
                  </a:lnSpc>
                </a:pPr>
                <a:endParaRPr lang="en-US" altLang="ko-KR" sz="140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altLang="ko-KR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※ </a:t>
                </a:r>
                <a:r>
                  <a:rPr lang="ko-KR" altLang="en-US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입력채널 변경방법</a:t>
                </a:r>
                <a:r>
                  <a:rPr lang="en-US" altLang="ko-KR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: </a:t>
                </a:r>
                <a:r>
                  <a:rPr lang="ko-KR" altLang="en-US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장학재단 홈페이지</a:t>
                </a:r>
                <a:r>
                  <a:rPr lang="en-US" altLang="ko-KR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(www.kosaf.go.kr) &gt; </a:t>
                </a:r>
                <a:r>
                  <a:rPr lang="ko-KR" altLang="en-US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인재육성</a:t>
                </a:r>
                <a:r>
                  <a:rPr lang="en-US" altLang="ko-KR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&gt; </a:t>
                </a:r>
                <a:r>
                  <a:rPr lang="ko-KR" altLang="en-US" sz="1200" spc="-150" dirty="0" err="1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대학생지식멘토링</a:t>
                </a:r>
                <a:r>
                  <a:rPr lang="en-US" altLang="ko-KR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&gt; </a:t>
                </a:r>
                <a:r>
                  <a:rPr lang="ko-KR" altLang="en-US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교사대생 등 대학생 </a:t>
                </a:r>
                <a:r>
                  <a:rPr lang="ko-KR" altLang="en-US" sz="1200" spc="-150" dirty="0" err="1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튜터링</a:t>
                </a:r>
                <a:r>
                  <a:rPr lang="ko-KR" altLang="en-US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사업</a:t>
                </a:r>
                <a:r>
                  <a:rPr lang="en-US" altLang="ko-KR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&gt; </a:t>
                </a:r>
                <a:r>
                  <a:rPr lang="ko-KR" altLang="en-US" sz="12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출근부 입력방식 변경 버튼 클릭</a:t>
                </a:r>
                <a:endParaRPr lang="en-US" altLang="ko-KR" sz="120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22" name="이등변 삼각형 21">
                <a:extLst>
                  <a:ext uri="{FF2B5EF4-FFF2-40B4-BE49-F238E27FC236}">
                    <a16:creationId xmlns:a16="http://schemas.microsoft.com/office/drawing/2014/main" id="{4FB22A6B-573F-4390-A530-384221F3A012}"/>
                  </a:ext>
                </a:extLst>
              </p:cNvPr>
              <p:cNvSpPr/>
              <p:nvPr/>
            </p:nvSpPr>
            <p:spPr>
              <a:xfrm rot="5400000">
                <a:off x="5639827" y="3595553"/>
                <a:ext cx="216025" cy="244739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이등변 삼각형 22">
                <a:extLst>
                  <a:ext uri="{FF2B5EF4-FFF2-40B4-BE49-F238E27FC236}">
                    <a16:creationId xmlns:a16="http://schemas.microsoft.com/office/drawing/2014/main" id="{188D8D81-FAF6-41A8-9510-B472753A1299}"/>
                  </a:ext>
                </a:extLst>
              </p:cNvPr>
              <p:cNvSpPr/>
              <p:nvPr/>
            </p:nvSpPr>
            <p:spPr>
              <a:xfrm rot="5400000" flipV="1">
                <a:off x="1049845" y="1491606"/>
                <a:ext cx="216025" cy="259317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1D94D93F-0F3C-49F7-88B6-A81CC5492337}"/>
                  </a:ext>
                </a:extLst>
              </p:cNvPr>
              <p:cNvSpPr/>
              <p:nvPr/>
            </p:nvSpPr>
            <p:spPr>
              <a:xfrm>
                <a:off x="4897735" y="2968584"/>
                <a:ext cx="971741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ko-KR" sz="2000" b="1" spc="-15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Answer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AE9FBD4-95F2-4014-8096-1F8D9E00C29E}"/>
              </a:ext>
            </a:extLst>
          </p:cNvPr>
          <p:cNvSpPr txBox="1"/>
          <p:nvPr/>
        </p:nvSpPr>
        <p:spPr>
          <a:xfrm>
            <a:off x="296652" y="4690979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입력방법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채널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관련 질문</a:t>
            </a:r>
          </a:p>
        </p:txBody>
      </p:sp>
    </p:spTree>
    <p:extLst>
      <p:ext uri="{BB962C8B-B14F-4D97-AF65-F5344CB8AC3E}">
        <p14:creationId xmlns:p14="http://schemas.microsoft.com/office/powerpoint/2010/main" val="24104203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103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09083" y="1199399"/>
            <a:ext cx="6639835" cy="3885791"/>
          </a:xfrm>
          <a:prstGeom prst="roundRect">
            <a:avLst>
              <a:gd name="adj" fmla="val 0"/>
            </a:avLst>
          </a:prstGeom>
          <a:solidFill>
            <a:srgbClr val="C2E6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" name="Picture 5" descr="C:\Users\p_sangjin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" y="1548709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_sangjin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8" y="2754291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79516" y="1874364"/>
            <a:ext cx="5338279" cy="581485"/>
          </a:xfrm>
          <a:prstGeom prst="roundRect">
            <a:avLst>
              <a:gd name="adj" fmla="val 135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총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활동가능 시간은 어떻게 되나요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6763" y="1463706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48779" y="3019660"/>
            <a:ext cx="5400945" cy="636715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각 대학마다 상이하오니 대학으로 문의해주시기 바랍니다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이등변 삼각형 8"/>
          <p:cNvSpPr/>
          <p:nvPr/>
        </p:nvSpPr>
        <p:spPr>
          <a:xfrm rot="5400000">
            <a:off x="5655724" y="3118340"/>
            <a:ext cx="216025" cy="24473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5400000" flipV="1">
            <a:off x="1077465" y="1929123"/>
            <a:ext cx="216025" cy="2593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90186" y="2543826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C:\Users\p_sangjin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9" y="5683525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p_sangjin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37" y="6733203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267482" y="6998530"/>
            <a:ext cx="5400945" cy="739585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방학일자가 포함된 그 주부터 해당됩니다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예를 들어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수요일에 방학시작이면 그 주부터 주 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40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 활동이 가능합니다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이등변 삼각형 15"/>
          <p:cNvSpPr/>
          <p:nvPr/>
        </p:nvSpPr>
        <p:spPr>
          <a:xfrm rot="5400000">
            <a:off x="5574427" y="7119105"/>
            <a:ext cx="216025" cy="244739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이등변 삼각형 16"/>
          <p:cNvSpPr/>
          <p:nvPr/>
        </p:nvSpPr>
        <p:spPr>
          <a:xfrm rot="5400000" flipV="1">
            <a:off x="1068081" y="6026280"/>
            <a:ext cx="216025" cy="259317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624123" y="6552549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108936" y="5568162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652" y="154112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활동 관련 질문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70132" y="5944238"/>
            <a:ext cx="5339742" cy="600224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방학 중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 근로시간이 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40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시간인데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언제부터 적용되는 건가요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61682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104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09083" y="1199399"/>
            <a:ext cx="6639835" cy="3885791"/>
          </a:xfrm>
          <a:prstGeom prst="roundRect">
            <a:avLst>
              <a:gd name="adj" fmla="val 0"/>
            </a:avLst>
          </a:prstGeom>
          <a:solidFill>
            <a:srgbClr val="C2E6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" name="Picture 5" descr="C:\Users\p_sangjin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" y="1548709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_sangjin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8" y="2754291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79516" y="1874364"/>
            <a:ext cx="5338279" cy="581485"/>
          </a:xfrm>
          <a:prstGeom prst="roundRect">
            <a:avLst>
              <a:gd name="adj" fmla="val 135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근로중단을 할 경우 어떻게 하나요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6763" y="1463706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48779" y="3019660"/>
            <a:ext cx="5400945" cy="636715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 기관 선생님과 대학 담당자께 사전에 양해를 구하고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3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튜티에게도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미리 말씀해주시기 바랍니다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이등변 삼각형 8"/>
          <p:cNvSpPr/>
          <p:nvPr/>
        </p:nvSpPr>
        <p:spPr>
          <a:xfrm rot="5400000">
            <a:off x="5655724" y="3118340"/>
            <a:ext cx="216025" cy="24473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5400000" flipV="1">
            <a:off x="1077465" y="1929123"/>
            <a:ext cx="216025" cy="2593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90186" y="2543826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 descr="C:\Users\p_sangjin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9" y="5683525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p_sangjin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37" y="6733203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1170132" y="5944238"/>
            <a:ext cx="5339742" cy="600224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장학금 지급일자가 어떻게 되나요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67482" y="6958571"/>
            <a:ext cx="5400945" cy="1310221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장학금 지급은 해당 대학에서 활동하는 모든 </a:t>
            </a:r>
            <a:r>
              <a:rPr lang="ko-KR" altLang="en-US" sz="1400" spc="-13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튜터가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출근부 입력을 </a:t>
            </a:r>
            <a:endParaRPr lang="en-US" altLang="ko-KR" sz="1400" spc="-13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 뒤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활동기관에서 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[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대학제출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]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완료해야 가능합니다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 이후에 해당 대학에서 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[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출근부 마감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]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 장학금을 지급하게 되므로 장학금 지급일자는 대학마다 상이합니다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그러므로 정확한 장학금 지급 일자는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대학으로 문의해주시기 바랍니다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7" name="이등변 삼각형 16"/>
          <p:cNvSpPr/>
          <p:nvPr/>
        </p:nvSpPr>
        <p:spPr>
          <a:xfrm rot="5400000">
            <a:off x="5574427" y="7119105"/>
            <a:ext cx="216025" cy="244739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이등변 삼각형 17"/>
          <p:cNvSpPr/>
          <p:nvPr/>
        </p:nvSpPr>
        <p:spPr>
          <a:xfrm rot="5400000" flipV="1">
            <a:off x="1068081" y="6026280"/>
            <a:ext cx="216025" cy="259317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624123" y="6552549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108936" y="5568162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52" y="154112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활동 관련 질문</a:t>
            </a:r>
          </a:p>
        </p:txBody>
      </p:sp>
    </p:spTree>
    <p:extLst>
      <p:ext uri="{BB962C8B-B14F-4D97-AF65-F5344CB8AC3E}">
        <p14:creationId xmlns:p14="http://schemas.microsoft.com/office/powerpoint/2010/main" val="238690406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105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09083" y="1199399"/>
            <a:ext cx="6639835" cy="3885791"/>
          </a:xfrm>
          <a:prstGeom prst="roundRect">
            <a:avLst>
              <a:gd name="adj" fmla="val 0"/>
            </a:avLst>
          </a:prstGeom>
          <a:solidFill>
            <a:srgbClr val="C2E6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" name="Picture 5" descr="C:\Users\p_sangjin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" y="1548709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_sangjin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8" y="2754291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79516" y="1874364"/>
            <a:ext cx="5338279" cy="581485"/>
          </a:xfrm>
          <a:prstGeom prst="roundRect">
            <a:avLst>
              <a:gd name="adj" fmla="val 135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튜티와는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어떤 활동을 하나요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6763" y="1463706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48779" y="3019660"/>
            <a:ext cx="5400945" cy="1480332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3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대학생은 </a:t>
            </a:r>
            <a:r>
              <a:rPr lang="ko-KR" altLang="en-US" sz="1400" spc="-13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초중등학교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학생을 대상으로 학습지원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상담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학교생활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교우관계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진로 등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 피드백 등을 지원하는 활동을 합니다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이외에도 </a:t>
            </a:r>
            <a:r>
              <a:rPr lang="ko-KR" altLang="en-US" sz="1400" spc="-13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초중등학교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기관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3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튜터가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3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튜티에게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필요한 활동이라고 동의한 경우 활동으로 인정 가능합니다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활동기관 업무보조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단순노무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등의 활동은 인정하지 않습니다</a:t>
            </a:r>
            <a:r>
              <a:rPr lang="en-US" altLang="ko-KR" sz="1400" spc="-13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이등변 삼각형 8"/>
          <p:cNvSpPr/>
          <p:nvPr/>
        </p:nvSpPr>
        <p:spPr>
          <a:xfrm rot="5400000">
            <a:off x="5655724" y="3118340"/>
            <a:ext cx="216025" cy="24473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5400000" flipV="1">
            <a:off x="1077465" y="1929123"/>
            <a:ext cx="216025" cy="2593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90186" y="2543826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 descr="C:\Users\p_sangjin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9" y="5683525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p_sangjin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37" y="6733203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1170132" y="5944238"/>
            <a:ext cx="5339742" cy="600224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 활동 내역에 대해 봉사시간 인정이 가능한가요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67482" y="6958571"/>
            <a:ext cx="5400945" cy="1419660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사업은 활동에 대한 대가가 지급되는 대학생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근로장학사업이므로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봉사시간으로 인정이 불가합니다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교육과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교직과정 포함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경우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참여시간을 교육봉사시간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최대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60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 학점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(2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학점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/60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등으로 인정 가능합니다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교육봉사시간 인정 관련 세부 기준은 대학에서 정합니다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※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초중고교에서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활동하는 교사대생에 한하여 인정 가능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7" name="이등변 삼각형 16"/>
          <p:cNvSpPr/>
          <p:nvPr/>
        </p:nvSpPr>
        <p:spPr>
          <a:xfrm rot="5400000">
            <a:off x="5574427" y="7119105"/>
            <a:ext cx="216025" cy="244739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이등변 삼각형 17"/>
          <p:cNvSpPr/>
          <p:nvPr/>
        </p:nvSpPr>
        <p:spPr>
          <a:xfrm rot="5400000" flipV="1">
            <a:off x="1068081" y="6026280"/>
            <a:ext cx="216025" cy="259317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624123" y="6552549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108936" y="5568162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52" y="154112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활동 관련 질문</a:t>
            </a:r>
          </a:p>
        </p:txBody>
      </p:sp>
    </p:spTree>
    <p:extLst>
      <p:ext uri="{BB962C8B-B14F-4D97-AF65-F5344CB8AC3E}">
        <p14:creationId xmlns:p14="http://schemas.microsoft.com/office/powerpoint/2010/main" val="19451946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106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09083" y="1199399"/>
            <a:ext cx="6639835" cy="3885791"/>
          </a:xfrm>
          <a:prstGeom prst="roundRect">
            <a:avLst>
              <a:gd name="adj" fmla="val 0"/>
            </a:avLst>
          </a:prstGeom>
          <a:solidFill>
            <a:srgbClr val="C2E6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" name="Picture 5" descr="C:\Users\p_sangjin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" y="1548709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_sangjin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8" y="2754291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79516" y="1874364"/>
            <a:ext cx="5338279" cy="581485"/>
          </a:xfrm>
          <a:prstGeom prst="roundRect">
            <a:avLst>
              <a:gd name="adj" fmla="val 135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유아교육과인데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교육봉사활동시간 인정받을 수 있나요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6763" y="1463706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48779" y="3019660"/>
            <a:ext cx="5400945" cy="1480332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교사대생은 교육과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교직과정을 포함하여 교육대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사범대 재학생을 의미합니다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교육대학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사범대학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일반대학 교육과 및 교직과정 중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초중등학교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및 특수학교 정교사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(2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급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양성과정에 한함으로 유아교육과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튜터의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경우 일반대생으로 분류되어 성적기준을 충족해야 합니다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400" b="1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" name="이등변 삼각형 8"/>
          <p:cNvSpPr/>
          <p:nvPr/>
        </p:nvSpPr>
        <p:spPr>
          <a:xfrm rot="5400000">
            <a:off x="5655724" y="3118340"/>
            <a:ext cx="216025" cy="24473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5400000" flipV="1">
            <a:off x="1077465" y="1929123"/>
            <a:ext cx="216025" cy="2593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90186" y="2543826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 descr="C:\Users\p_sangjin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9" y="5683525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p_sangjin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1" y="7081239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1170132" y="5944238"/>
            <a:ext cx="5339742" cy="600224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비대면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튜터링은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어떤 프로그램을 활용하면 되나요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4076" y="7306607"/>
            <a:ext cx="5400945" cy="721723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비대면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활용 프로그램은 줌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(Zoom),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스카이프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(skype),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행아웃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(meet),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카카오톡 페이스톡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네이버밴드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라이드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메타버스 등이 있습니다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7" name="이등변 삼각형 16"/>
          <p:cNvSpPr/>
          <p:nvPr/>
        </p:nvSpPr>
        <p:spPr>
          <a:xfrm rot="5400000">
            <a:off x="5591021" y="7467141"/>
            <a:ext cx="216025" cy="244739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이등변 삼각형 17"/>
          <p:cNvSpPr/>
          <p:nvPr/>
        </p:nvSpPr>
        <p:spPr>
          <a:xfrm rot="5400000" flipV="1">
            <a:off x="1068081" y="6026280"/>
            <a:ext cx="216025" cy="259317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640717" y="6900585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108936" y="5568162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52" y="154112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활동 관련 질문</a:t>
            </a:r>
          </a:p>
        </p:txBody>
      </p:sp>
    </p:spTree>
    <p:extLst>
      <p:ext uri="{BB962C8B-B14F-4D97-AF65-F5344CB8AC3E}">
        <p14:creationId xmlns:p14="http://schemas.microsoft.com/office/powerpoint/2010/main" val="26026387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107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09083" y="1199399"/>
            <a:ext cx="6639835" cy="3885791"/>
          </a:xfrm>
          <a:prstGeom prst="roundRect">
            <a:avLst>
              <a:gd name="adj" fmla="val 0"/>
            </a:avLst>
          </a:prstGeom>
          <a:solidFill>
            <a:srgbClr val="C2E6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" name="Picture 5" descr="C:\Users\p_sangjin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" y="1548709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_sangjin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8" y="2754291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79516" y="1874364"/>
            <a:ext cx="5338279" cy="581485"/>
          </a:xfrm>
          <a:prstGeom prst="roundRect">
            <a:avLst>
              <a:gd name="adj" fmla="val 135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비대면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진행 시 증빙자료는 어떻게 제출하나요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6763" y="1463706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48779" y="3019660"/>
            <a:ext cx="5400945" cy="1480332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비대면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시 시작시간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종료시간을 포함한 화면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캡처본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실제 활동 여부 및 시간을 증빙할 수 있는 자료를  출근부 등록 시 증빙자료로 업로드해야 합니다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이등변 삼각형 8"/>
          <p:cNvSpPr/>
          <p:nvPr/>
        </p:nvSpPr>
        <p:spPr>
          <a:xfrm rot="5400000">
            <a:off x="5655724" y="3118340"/>
            <a:ext cx="216025" cy="24473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5400000" flipV="1">
            <a:off x="1077465" y="1929123"/>
            <a:ext cx="216025" cy="2593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90186" y="2543826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52" y="154112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활동 관련 질문</a:t>
            </a:r>
          </a:p>
        </p:txBody>
      </p:sp>
    </p:spTree>
    <p:extLst>
      <p:ext uri="{BB962C8B-B14F-4D97-AF65-F5344CB8AC3E}">
        <p14:creationId xmlns:p14="http://schemas.microsoft.com/office/powerpoint/2010/main" val="39948157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108</a:t>
            </a:fld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6652" y="154112"/>
            <a:ext cx="327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6)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위치기반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(GPS)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관련 질문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C182D91-81D1-4503-9D6C-E8016FBC7189}"/>
              </a:ext>
            </a:extLst>
          </p:cNvPr>
          <p:cNvGrpSpPr/>
          <p:nvPr/>
        </p:nvGrpSpPr>
        <p:grpSpPr>
          <a:xfrm>
            <a:off x="128954" y="871604"/>
            <a:ext cx="6623537" cy="3733218"/>
            <a:chOff x="1625533" y="1029167"/>
            <a:chExt cx="6639835" cy="5568185"/>
          </a:xfrm>
        </p:grpSpPr>
        <p:sp>
          <p:nvSpPr>
            <p:cNvPr id="34" name="모서리가 둥근 직사각형 4">
              <a:extLst>
                <a:ext uri="{FF2B5EF4-FFF2-40B4-BE49-F238E27FC236}">
                  <a16:creationId xmlns:a16="http://schemas.microsoft.com/office/drawing/2014/main" id="{DCB4584E-CABC-4672-BE6C-CFB83B1F8154}"/>
                </a:ext>
              </a:extLst>
            </p:cNvPr>
            <p:cNvSpPr/>
            <p:nvPr/>
          </p:nvSpPr>
          <p:spPr bwMode="auto">
            <a:xfrm>
              <a:off x="1625533" y="1029167"/>
              <a:ext cx="6639835" cy="5568185"/>
            </a:xfrm>
            <a:prstGeom prst="roundRect">
              <a:avLst>
                <a:gd name="adj" fmla="val 0"/>
              </a:avLst>
            </a:prstGeom>
            <a:solidFill>
              <a:srgbClr val="C2E6F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ko-KR" altLang="en-US" sz="5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84A0462E-1EFC-426B-9BA6-DD814F141E8A}"/>
                </a:ext>
              </a:extLst>
            </p:cNvPr>
            <p:cNvGrpSpPr/>
            <p:nvPr/>
          </p:nvGrpSpPr>
          <p:grpSpPr>
            <a:xfrm>
              <a:off x="1675670" y="1249521"/>
              <a:ext cx="6503112" cy="4634812"/>
              <a:chOff x="166769" y="886308"/>
              <a:chExt cx="6503112" cy="4634812"/>
            </a:xfrm>
          </p:grpSpPr>
          <p:pic>
            <p:nvPicPr>
              <p:cNvPr id="36" name="Picture 5" descr="C:\Users\p_sangjin\Desktop\Untitled-2.png">
                <a:extLst>
                  <a:ext uri="{FF2B5EF4-FFF2-40B4-BE49-F238E27FC236}">
                    <a16:creationId xmlns:a16="http://schemas.microsoft.com/office/drawing/2014/main" id="{50553D11-BD4D-4EF6-8E0D-9E5A2A9C9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615" y="971311"/>
                <a:ext cx="764034" cy="977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" descr="C:\Users\p_sangjin\Desktop\Untitled-3.png">
                <a:extLst>
                  <a:ext uri="{FF2B5EF4-FFF2-40B4-BE49-F238E27FC236}">
                    <a16:creationId xmlns:a16="http://schemas.microsoft.com/office/drawing/2014/main" id="{1F074BF8-A9F1-43A3-A0E4-BF69734D5F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5847" y="3179048"/>
                <a:ext cx="764034" cy="1072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모서리가 둥근 직사각형 8">
                <a:extLst>
                  <a:ext uri="{FF2B5EF4-FFF2-40B4-BE49-F238E27FC236}">
                    <a16:creationId xmlns:a16="http://schemas.microsoft.com/office/drawing/2014/main" id="{2FF9343E-3A88-43F6-AFB1-9F21105428D8}"/>
                  </a:ext>
                </a:extLst>
              </p:cNvPr>
              <p:cNvSpPr/>
              <p:nvPr/>
            </p:nvSpPr>
            <p:spPr>
              <a:xfrm>
                <a:off x="1161269" y="1417983"/>
                <a:ext cx="5482518" cy="1426300"/>
              </a:xfrm>
              <a:prstGeom prst="roundRect">
                <a:avLst>
                  <a:gd name="adj" fmla="val 13506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4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위치 정보 제공 동의는 필수인가요</a:t>
                </a:r>
                <a:r>
                  <a:rPr lang="en-US" altLang="ko-KR" sz="14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?</a:t>
                </a:r>
                <a:endParaRPr lang="ko-KR" altLang="en-US" sz="1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C49C7CF2-46CD-4CAB-A7E5-6FEED264E982}"/>
                  </a:ext>
                </a:extLst>
              </p:cNvPr>
              <p:cNvSpPr/>
              <p:nvPr/>
            </p:nvSpPr>
            <p:spPr>
              <a:xfrm>
                <a:off x="1074312" y="886308"/>
                <a:ext cx="1095172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ko-KR" sz="2000" b="1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Question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모서리가 둥근 직사각형 10">
                <a:extLst>
                  <a:ext uri="{FF2B5EF4-FFF2-40B4-BE49-F238E27FC236}">
                    <a16:creationId xmlns:a16="http://schemas.microsoft.com/office/drawing/2014/main" id="{D4566438-FAD0-4381-B77D-9A0C3513CB63}"/>
                  </a:ext>
                </a:extLst>
              </p:cNvPr>
              <p:cNvSpPr/>
              <p:nvPr/>
            </p:nvSpPr>
            <p:spPr>
              <a:xfrm>
                <a:off x="166769" y="3557455"/>
                <a:ext cx="5584279" cy="1963665"/>
              </a:xfrm>
              <a:prstGeom prst="roundRect">
                <a:avLst>
                  <a:gd name="adj" fmla="val 3205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위치 정보 제공 동의는 선택적 동의 입니다</a:t>
                </a:r>
                <a:r>
                  <a:rPr lang="en-US" altLang="ko-KR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. </a:t>
                </a:r>
                <a:r>
                  <a:rPr lang="ko-KR" altLang="en-US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홈페이지 또는 모바일 앱을 통해 위치 정보 제공 여부를 선택할 수 있으며 위치기반 동의를 하지 않은 경우도 출퇴근 버튼 사용이 가능합니다</a:t>
                </a:r>
                <a:r>
                  <a:rPr lang="en-US" altLang="ko-KR" sz="1400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.</a:t>
                </a:r>
                <a:endParaRPr lang="ko-KR" altLang="en-US" sz="1400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41" name="이등변 삼각형 40">
                <a:extLst>
                  <a:ext uri="{FF2B5EF4-FFF2-40B4-BE49-F238E27FC236}">
                    <a16:creationId xmlns:a16="http://schemas.microsoft.com/office/drawing/2014/main" id="{5CFB1F6D-EC79-407C-A26E-893DE3809D8A}"/>
                  </a:ext>
                </a:extLst>
              </p:cNvPr>
              <p:cNvSpPr/>
              <p:nvPr/>
            </p:nvSpPr>
            <p:spPr>
              <a:xfrm rot="5400000">
                <a:off x="5663273" y="3543098"/>
                <a:ext cx="216025" cy="244739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이등변 삼각형 41">
                <a:extLst>
                  <a:ext uri="{FF2B5EF4-FFF2-40B4-BE49-F238E27FC236}">
                    <a16:creationId xmlns:a16="http://schemas.microsoft.com/office/drawing/2014/main" id="{728947C8-E295-487B-8055-F752ABC8D469}"/>
                  </a:ext>
                </a:extLst>
              </p:cNvPr>
              <p:cNvSpPr/>
              <p:nvPr/>
            </p:nvSpPr>
            <p:spPr>
              <a:xfrm rot="5400000" flipV="1">
                <a:off x="1085014" y="1351725"/>
                <a:ext cx="216025" cy="259317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4572D4E-4516-45D5-B165-81259DA80F27}"/>
                  </a:ext>
                </a:extLst>
              </p:cNvPr>
              <p:cNvSpPr/>
              <p:nvPr/>
            </p:nvSpPr>
            <p:spPr>
              <a:xfrm>
                <a:off x="4897735" y="2968584"/>
                <a:ext cx="971741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ko-KR" sz="2000" b="1" spc="-15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Answer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695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D983B6-1474-4F03-ABE0-2725814A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110068"/>
            <a:ext cx="5927504" cy="3870035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11</a:t>
            </a:fld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장학금 신청에 필요한 기본정보를 입력합니다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계좌정보를 입력합니다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장학금이 실제로 지급될 계좌입니다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클릭합니다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14" name="직각 삼각형 1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50765" y="2888135"/>
            <a:ext cx="5614539" cy="769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68720" y="4077735"/>
            <a:ext cx="5524576" cy="447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224224" y="4736357"/>
            <a:ext cx="437436" cy="186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443640" y="2123728"/>
            <a:ext cx="421898" cy="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183045" y="2295270"/>
            <a:ext cx="421898" cy="7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408868" y="2974768"/>
            <a:ext cx="196075" cy="7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443317" y="2559842"/>
            <a:ext cx="118339" cy="7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2698992" y="2563649"/>
            <a:ext cx="118339" cy="7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899746" y="2567456"/>
            <a:ext cx="118339" cy="7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2433790" y="2752052"/>
            <a:ext cx="190757" cy="7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2866823" y="2752052"/>
            <a:ext cx="222356" cy="7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1461924" y="3530228"/>
            <a:ext cx="831696" cy="8927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1461925" y="3402416"/>
            <a:ext cx="238884" cy="8051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4604943" y="2551013"/>
            <a:ext cx="98133" cy="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860458" y="2553941"/>
            <a:ext cx="113237" cy="7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5063656" y="2557115"/>
            <a:ext cx="113237" cy="7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39" name="Picture 2" descr="C:\Users\p_sangjin\Desktop\20171226_0954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8" y="7812360"/>
            <a:ext cx="405689" cy="1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타원 39"/>
          <p:cNvSpPr/>
          <p:nvPr/>
        </p:nvSpPr>
        <p:spPr>
          <a:xfrm>
            <a:off x="470628" y="695664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470628" y="738646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476672" y="78196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235431" y="2809827"/>
            <a:ext cx="342047" cy="342047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235430" y="3987420"/>
            <a:ext cx="342047" cy="342047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4860458" y="4565333"/>
            <a:ext cx="342047" cy="342047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4183045" y="2147878"/>
            <a:ext cx="421898" cy="7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37696" y="5388802"/>
            <a:ext cx="6782627" cy="650916"/>
            <a:chOff x="37696" y="5388802"/>
            <a:chExt cx="6782627" cy="650916"/>
          </a:xfrm>
        </p:grpSpPr>
        <p:grpSp>
          <p:nvGrpSpPr>
            <p:cNvPr id="49" name="그룹 48"/>
            <p:cNvGrpSpPr/>
            <p:nvPr/>
          </p:nvGrpSpPr>
          <p:grpSpPr>
            <a:xfrm>
              <a:off x="296652" y="5388802"/>
              <a:ext cx="6264696" cy="47294"/>
              <a:chOff x="296652" y="5388802"/>
              <a:chExt cx="6264696" cy="47294"/>
            </a:xfrm>
          </p:grpSpPr>
          <p:cxnSp>
            <p:nvCxnSpPr>
              <p:cNvPr id="54" name="직선 연결선 53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그룹 49"/>
            <p:cNvGrpSpPr/>
            <p:nvPr/>
          </p:nvGrpSpPr>
          <p:grpSpPr>
            <a:xfrm>
              <a:off x="296652" y="5992424"/>
              <a:ext cx="6264696" cy="47294"/>
              <a:chOff x="296652" y="5388802"/>
              <a:chExt cx="6264696" cy="47294"/>
            </a:xfrm>
          </p:grpSpPr>
          <p:cxnSp>
            <p:nvCxnSpPr>
              <p:cNvPr id="52" name="직선 연결선 51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37696" y="5568066"/>
              <a:ext cx="678262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재단 홈페이지 접속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인재육성 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교사대생 등 대학생 </a:t>
              </a:r>
              <a:r>
                <a:rPr lang="ko-KR" altLang="en-US" sz="1300" dirty="0" err="1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튜터링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사업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사업신청 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신청서작성</a:t>
              </a:r>
            </a:p>
          </p:txBody>
        </p:sp>
      </p:grpSp>
      <p:sp>
        <p:nvSpPr>
          <p:cNvPr id="56" name="왼쪽 대괄호 55">
            <a:extLst>
              <a:ext uri="{FF2B5EF4-FFF2-40B4-BE49-F238E27FC236}">
                <a16:creationId xmlns:a16="http://schemas.microsoft.com/office/drawing/2014/main" id="{5BE238CA-93BA-49D1-98A3-957E23DBE7E8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왼쪽 대괄호 56">
            <a:extLst>
              <a:ext uri="{FF2B5EF4-FFF2-40B4-BE49-F238E27FC236}">
                <a16:creationId xmlns:a16="http://schemas.microsoft.com/office/drawing/2014/main" id="{A1382149-D508-4450-9E1A-2EF119899268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C4D0131-C65E-476A-AE56-36A369D76DCB}"/>
              </a:ext>
            </a:extLst>
          </p:cNvPr>
          <p:cNvSpPr/>
          <p:nvPr/>
        </p:nvSpPr>
        <p:spPr>
          <a:xfrm>
            <a:off x="2486502" y="3530228"/>
            <a:ext cx="831696" cy="8927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C9D2D2B-3D38-41A9-8353-89CF7AF35BF7}"/>
              </a:ext>
            </a:extLst>
          </p:cNvPr>
          <p:cNvSpPr/>
          <p:nvPr/>
        </p:nvSpPr>
        <p:spPr>
          <a:xfrm>
            <a:off x="1467827" y="3198417"/>
            <a:ext cx="196075" cy="7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31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F5F4797-0AC6-4B0A-B33D-FD157C2E4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6" y="951282"/>
            <a:ext cx="5682246" cy="407803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12</a:t>
            </a:fld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신청정보를 확인합니다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en-US" altLang="ko-KR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(A</a:t>
            </a:r>
            <a:r>
              <a:rPr lang="ko-KR" altLang="en-US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형</a:t>
            </a:r>
            <a:r>
              <a:rPr lang="en-US" altLang="ko-KR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</a:t>
            </a:r>
            <a:r>
              <a:rPr lang="ko-KR" altLang="en-US" sz="14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대학발굴형</a:t>
            </a:r>
            <a:r>
              <a:rPr lang="en-US" altLang="ko-KR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B</a:t>
            </a:r>
            <a:r>
              <a:rPr lang="ko-KR" altLang="en-US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형</a:t>
            </a:r>
            <a:r>
              <a:rPr lang="en-US" altLang="ko-KR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</a:t>
            </a:r>
            <a:r>
              <a:rPr lang="ko-KR" altLang="en-US" sz="14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튜터발굴형</a:t>
            </a:r>
            <a:r>
              <a:rPr lang="en-US" altLang="ko-KR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endParaRPr lang="en-US" altLang="ko-KR" sz="1400" b="1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희망요일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과목을 선택합니다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342900" indent="-342900">
              <a:buAutoNum type="circleNumDbPlain" startAt="2"/>
            </a:pP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자기소개 및 지원동기를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최소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200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최대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500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 이내로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대학에서 별도로 요청한 서류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지도 교수 추천서  등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 있는 경우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제출  서류를 업로드 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b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</a:b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클릭합니다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3" name="직각 삼각형 3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647700" y="1996440"/>
            <a:ext cx="5410200" cy="580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659192" y="2764877"/>
            <a:ext cx="5398707" cy="443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704882" y="3391347"/>
            <a:ext cx="5322537" cy="563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704882" y="4194439"/>
            <a:ext cx="5307298" cy="232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215954" y="4844571"/>
            <a:ext cx="399985" cy="123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837175" y="1533333"/>
            <a:ext cx="382916" cy="182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4207543" y="1792927"/>
            <a:ext cx="382916" cy="6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4203312" y="1640527"/>
            <a:ext cx="382916" cy="6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75" name="타원 74"/>
          <p:cNvSpPr/>
          <p:nvPr/>
        </p:nvSpPr>
        <p:spPr>
          <a:xfrm>
            <a:off x="351917" y="1698484"/>
            <a:ext cx="342047" cy="342047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351916" y="2633836"/>
            <a:ext cx="342047" cy="342047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337425" y="3302714"/>
            <a:ext cx="342047" cy="342047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373063" y="4092125"/>
            <a:ext cx="342047" cy="342047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4922454" y="4515989"/>
            <a:ext cx="342047" cy="342047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442053" y="6439308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1" name="타원 80"/>
          <p:cNvSpPr/>
          <p:nvPr/>
        </p:nvSpPr>
        <p:spPr>
          <a:xfrm>
            <a:off x="442053" y="6859543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2" name="타원 81"/>
          <p:cNvSpPr/>
          <p:nvPr/>
        </p:nvSpPr>
        <p:spPr>
          <a:xfrm>
            <a:off x="435905" y="728587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442764" y="7714493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438572" y="837737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85" name="Picture 2" descr="C:\Users\p_sangjin\Desktop\20171226_0954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0" y="8371776"/>
            <a:ext cx="405689" cy="1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726208" y="1533333"/>
            <a:ext cx="216024" cy="54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/>
          <p:cNvGrpSpPr/>
          <p:nvPr/>
        </p:nvGrpSpPr>
        <p:grpSpPr>
          <a:xfrm>
            <a:off x="37696" y="5388802"/>
            <a:ext cx="6782627" cy="650916"/>
            <a:chOff x="37696" y="5388802"/>
            <a:chExt cx="6782627" cy="650916"/>
          </a:xfrm>
        </p:grpSpPr>
        <p:grpSp>
          <p:nvGrpSpPr>
            <p:cNvPr id="40" name="그룹 39"/>
            <p:cNvGrpSpPr/>
            <p:nvPr/>
          </p:nvGrpSpPr>
          <p:grpSpPr>
            <a:xfrm>
              <a:off x="296652" y="5388802"/>
              <a:ext cx="6264696" cy="47294"/>
              <a:chOff x="296652" y="5388802"/>
              <a:chExt cx="6264696" cy="47294"/>
            </a:xfrm>
          </p:grpSpPr>
          <p:cxnSp>
            <p:nvCxnSpPr>
              <p:cNvPr id="45" name="직선 연결선 44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그룹 40"/>
            <p:cNvGrpSpPr/>
            <p:nvPr/>
          </p:nvGrpSpPr>
          <p:grpSpPr>
            <a:xfrm>
              <a:off x="296652" y="5992424"/>
              <a:ext cx="6264696" cy="47294"/>
              <a:chOff x="296652" y="5388802"/>
              <a:chExt cx="6264696" cy="47294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37696" y="5568066"/>
              <a:ext cx="678262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재단 홈페이지 접속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인재육성 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교사대생 등 대학생 </a:t>
              </a:r>
              <a:r>
                <a:rPr lang="ko-KR" altLang="en-US" sz="1300" dirty="0" err="1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튜터링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사업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사업신청 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신청서작성</a:t>
              </a:r>
            </a:p>
          </p:txBody>
        </p:sp>
      </p:grpSp>
      <p:sp>
        <p:nvSpPr>
          <p:cNvPr id="47" name="왼쪽 대괄호 46">
            <a:extLst>
              <a:ext uri="{FF2B5EF4-FFF2-40B4-BE49-F238E27FC236}">
                <a16:creationId xmlns:a16="http://schemas.microsoft.com/office/drawing/2014/main" id="{11A633FF-F164-409B-8376-A994F2406773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왼쪽 대괄호 47">
            <a:extLst>
              <a:ext uri="{FF2B5EF4-FFF2-40B4-BE49-F238E27FC236}">
                <a16:creationId xmlns:a16="http://schemas.microsoft.com/office/drawing/2014/main" id="{4392B05A-7575-40F5-ABC7-757FF854D414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34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05A837A-8B8B-4717-83D7-9FB1926DC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28" y="724416"/>
            <a:ext cx="3007161" cy="4227047"/>
          </a:xfrm>
          <a:prstGeom prst="rect">
            <a:avLst/>
          </a:prstGeom>
        </p:spPr>
      </p:pic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2628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F3FA74-85C4-4769-B310-89488C72C686}" type="slidenum">
              <a:rPr lang="ko-KR" altLang="en-US" smtClean="0"/>
              <a:pPr algn="ctr"/>
              <a:t>13</a:t>
            </a:fld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신청정보를 확인합니다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‘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클릭합니다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인증 수단 선택 후 인증하여 신청을 완료합니다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862312" y="1237372"/>
            <a:ext cx="537032" cy="7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840441" y="2089392"/>
            <a:ext cx="656371" cy="49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840442" y="1118101"/>
            <a:ext cx="537032" cy="7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4704" y="1137015"/>
            <a:ext cx="537032" cy="7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322640" y="3739585"/>
            <a:ext cx="1580618" cy="862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직사각형 53"/>
          <p:cNvSpPr/>
          <p:nvPr/>
        </p:nvSpPr>
        <p:spPr>
          <a:xfrm>
            <a:off x="692696" y="718505"/>
            <a:ext cx="3080827" cy="4329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188813" y="4774500"/>
            <a:ext cx="219738" cy="120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244113" y="1628173"/>
            <a:ext cx="4627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668107" y="1636963"/>
            <a:ext cx="4627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1494090" y="2716118"/>
            <a:ext cx="11230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220880" y="3894030"/>
            <a:ext cx="11230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448291" y="736744"/>
            <a:ext cx="342047" cy="342047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2813720" y="4594864"/>
            <a:ext cx="342047" cy="342047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444721" y="6981818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441180" y="7420748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441180" y="784613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65" name="Picture 2" descr="C:\Users\p_sangjin\Desktop\20171226_0954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2" y="7428265"/>
            <a:ext cx="405689" cy="1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직사각형 65"/>
          <p:cNvSpPr/>
          <p:nvPr/>
        </p:nvSpPr>
        <p:spPr>
          <a:xfrm>
            <a:off x="2678339" y="1710412"/>
            <a:ext cx="4627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1253241" y="2627807"/>
            <a:ext cx="4627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253762" y="2738977"/>
            <a:ext cx="111401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1268609" y="3015845"/>
            <a:ext cx="111401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37696" y="5388802"/>
            <a:ext cx="6782627" cy="650916"/>
            <a:chOff x="37696" y="5388802"/>
            <a:chExt cx="6782627" cy="650916"/>
          </a:xfrm>
        </p:grpSpPr>
        <p:grpSp>
          <p:nvGrpSpPr>
            <p:cNvPr id="80" name="그룹 79"/>
            <p:cNvGrpSpPr/>
            <p:nvPr/>
          </p:nvGrpSpPr>
          <p:grpSpPr>
            <a:xfrm>
              <a:off x="296652" y="5388802"/>
              <a:ext cx="6264696" cy="47294"/>
              <a:chOff x="296652" y="5388802"/>
              <a:chExt cx="6264696" cy="47294"/>
            </a:xfrm>
          </p:grpSpPr>
          <p:cxnSp>
            <p:nvCxnSpPr>
              <p:cNvPr id="85" name="직선 연결선 84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그룹 80"/>
            <p:cNvGrpSpPr/>
            <p:nvPr/>
          </p:nvGrpSpPr>
          <p:grpSpPr>
            <a:xfrm>
              <a:off x="296652" y="5992424"/>
              <a:ext cx="6264696" cy="47294"/>
              <a:chOff x="296652" y="5388802"/>
              <a:chExt cx="6264696" cy="47294"/>
            </a:xfrm>
          </p:grpSpPr>
          <p:cxnSp>
            <p:nvCxnSpPr>
              <p:cNvPr id="83" name="직선 연결선 82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37696" y="5568066"/>
              <a:ext cx="678262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재단 홈페이지 접속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인재육성 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교사대생 등 대학생 </a:t>
              </a:r>
              <a:r>
                <a:rPr lang="ko-KR" altLang="en-US" sz="1300" dirty="0" err="1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튜터링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사업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사업신청 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신청서작성</a:t>
              </a:r>
            </a:p>
          </p:txBody>
        </p:sp>
      </p:grpSp>
      <p:sp>
        <p:nvSpPr>
          <p:cNvPr id="87" name="왼쪽 대괄호 86">
            <a:extLst>
              <a:ext uri="{FF2B5EF4-FFF2-40B4-BE49-F238E27FC236}">
                <a16:creationId xmlns:a16="http://schemas.microsoft.com/office/drawing/2014/main" id="{91CA6125-E3E0-4BB5-8152-30FC5FCF24E7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왼쪽 대괄호 87">
            <a:extLst>
              <a:ext uri="{FF2B5EF4-FFF2-40B4-BE49-F238E27FC236}">
                <a16:creationId xmlns:a16="http://schemas.microsoft.com/office/drawing/2014/main" id="{EB64AEB4-B3F6-41EA-8B9A-01A80DE4E697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3A396F5-4D58-448E-BDA1-E99560A4F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794" y="3203597"/>
            <a:ext cx="2304872" cy="1244437"/>
          </a:xfrm>
          <a:prstGeom prst="rect">
            <a:avLst/>
          </a:prstGeom>
        </p:spPr>
      </p:pic>
      <p:sp>
        <p:nvSpPr>
          <p:cNvPr id="89" name="직사각형 88">
            <a:extLst>
              <a:ext uri="{FF2B5EF4-FFF2-40B4-BE49-F238E27FC236}">
                <a16:creationId xmlns:a16="http://schemas.microsoft.com/office/drawing/2014/main" id="{87438162-358A-493A-8299-B21B9E384841}"/>
              </a:ext>
            </a:extLst>
          </p:cNvPr>
          <p:cNvSpPr/>
          <p:nvPr/>
        </p:nvSpPr>
        <p:spPr>
          <a:xfrm>
            <a:off x="2684141" y="1976758"/>
            <a:ext cx="4627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592F1F66-79C9-4854-BCFE-243AA51C5AEE}"/>
              </a:ext>
            </a:extLst>
          </p:cNvPr>
          <p:cNvSpPr/>
          <p:nvPr/>
        </p:nvSpPr>
        <p:spPr>
          <a:xfrm>
            <a:off x="2675454" y="2091383"/>
            <a:ext cx="4627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4AB7724C-10E2-4AB5-8E31-D6322225DA20}"/>
              </a:ext>
            </a:extLst>
          </p:cNvPr>
          <p:cNvSpPr/>
          <p:nvPr/>
        </p:nvSpPr>
        <p:spPr>
          <a:xfrm>
            <a:off x="2677126" y="2214834"/>
            <a:ext cx="4627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B3BBB996-0014-4967-9335-FF96A8FC48F8}"/>
              </a:ext>
            </a:extLst>
          </p:cNvPr>
          <p:cNvSpPr/>
          <p:nvPr/>
        </p:nvSpPr>
        <p:spPr>
          <a:xfrm>
            <a:off x="1253242" y="1972215"/>
            <a:ext cx="4627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0827A5E6-5BBA-4774-AB17-95657746C434}"/>
              </a:ext>
            </a:extLst>
          </p:cNvPr>
          <p:cNvSpPr/>
          <p:nvPr/>
        </p:nvSpPr>
        <p:spPr>
          <a:xfrm>
            <a:off x="1247412" y="2102528"/>
            <a:ext cx="4627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DBE96356-CB5B-4FB0-8831-67F0CA910E88}"/>
              </a:ext>
            </a:extLst>
          </p:cNvPr>
          <p:cNvSpPr/>
          <p:nvPr/>
        </p:nvSpPr>
        <p:spPr>
          <a:xfrm>
            <a:off x="1262729" y="2241556"/>
            <a:ext cx="4627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269B40E3-4979-4FC4-AA74-F282045D2C09}"/>
              </a:ext>
            </a:extLst>
          </p:cNvPr>
          <p:cNvSpPr/>
          <p:nvPr/>
        </p:nvSpPr>
        <p:spPr>
          <a:xfrm>
            <a:off x="2674542" y="2501077"/>
            <a:ext cx="46272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F1C47831-2FEB-4A5B-935E-E973E37824A5}"/>
              </a:ext>
            </a:extLst>
          </p:cNvPr>
          <p:cNvSpPr/>
          <p:nvPr/>
        </p:nvSpPr>
        <p:spPr>
          <a:xfrm>
            <a:off x="1278134" y="4050955"/>
            <a:ext cx="2141342" cy="120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5577D7AA-60E5-4F2B-87DA-E0570CC7F219}"/>
              </a:ext>
            </a:extLst>
          </p:cNvPr>
          <p:cNvSpPr/>
          <p:nvPr/>
        </p:nvSpPr>
        <p:spPr>
          <a:xfrm>
            <a:off x="4102902" y="3200150"/>
            <a:ext cx="2285830" cy="1155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3865504" y="2918115"/>
            <a:ext cx="342047" cy="342047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615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14</a:t>
            </a:fld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신청이 정상적으로 완료될 경우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위와 같은 화면이 표기됩니다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7696" y="5388802"/>
            <a:ext cx="6782627" cy="650916"/>
            <a:chOff x="37696" y="5388802"/>
            <a:chExt cx="6782627" cy="650916"/>
          </a:xfrm>
        </p:grpSpPr>
        <p:grpSp>
          <p:nvGrpSpPr>
            <p:cNvPr id="19" name="그룹 18"/>
            <p:cNvGrpSpPr/>
            <p:nvPr/>
          </p:nvGrpSpPr>
          <p:grpSpPr>
            <a:xfrm>
              <a:off x="296652" y="5388802"/>
              <a:ext cx="6264696" cy="47294"/>
              <a:chOff x="296652" y="5388802"/>
              <a:chExt cx="6264696" cy="47294"/>
            </a:xfrm>
          </p:grpSpPr>
          <p:cxnSp>
            <p:nvCxnSpPr>
              <p:cNvPr id="24" name="직선 연결선 23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그룹 19"/>
            <p:cNvGrpSpPr/>
            <p:nvPr/>
          </p:nvGrpSpPr>
          <p:grpSpPr>
            <a:xfrm>
              <a:off x="296652" y="5992424"/>
              <a:ext cx="6264696" cy="47294"/>
              <a:chOff x="296652" y="5388802"/>
              <a:chExt cx="6264696" cy="47294"/>
            </a:xfrm>
          </p:grpSpPr>
          <p:cxnSp>
            <p:nvCxnSpPr>
              <p:cNvPr id="22" name="직선 연결선 21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7696" y="5568066"/>
              <a:ext cx="678262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재단 홈페이지 접속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인재육성 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교사대생 등 대학생 </a:t>
              </a:r>
              <a:r>
                <a:rPr lang="ko-KR" altLang="en-US" sz="1300" dirty="0" err="1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튜터링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사업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사업신청 </a:t>
              </a:r>
              <a:r>
                <a:rPr lang="en-US" altLang="ko-KR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&gt; </a:t>
              </a:r>
              <a:r>
                <a:rPr lang="ko-KR" altLang="en-US" sz="1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3072C2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신청서작성</a:t>
              </a:r>
            </a:p>
          </p:txBody>
        </p:sp>
      </p:grpSp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59BB4365-4F1A-4032-8702-80F91484930F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D0578AFA-53B9-436F-A22C-A49FB89887A0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806E1FD-FEF1-4AC0-8A2A-67DB79E9D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0" y="1338228"/>
            <a:ext cx="5583980" cy="33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6" name="타원 5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66986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02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7438" y="4492170"/>
            <a:ext cx="2783134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 등록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382881" y="527938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 등록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338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B7AFDE92-3371-4AD0-8B7D-26A5B869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001926"/>
            <a:ext cx="5926400" cy="3966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 등록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홈페이지에  접속 후  상단에  위치한  메뉴 중에서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팝업된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메뉴중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지식멘토링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부분의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77655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16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4019" y="5541612"/>
            <a:ext cx="600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</a:p>
        </p:txBody>
      </p:sp>
      <p:sp>
        <p:nvSpPr>
          <p:cNvPr id="48" name="타원 47"/>
          <p:cNvSpPr/>
          <p:nvPr/>
        </p:nvSpPr>
        <p:spPr>
          <a:xfrm>
            <a:off x="2197778" y="84062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116013" y="178491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Picture 2" descr="C:\Users\p_sangjin\Desktop\인재육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79" y="6925537"/>
            <a:ext cx="1123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B1E310C8-5E08-4220-8B58-66F39616C9FB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6C486971-D767-4D7F-B252-134192E0248A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76261D8-3AD8-4228-9499-91A373242F4A}"/>
              </a:ext>
            </a:extLst>
          </p:cNvPr>
          <p:cNvSpPr/>
          <p:nvPr/>
        </p:nvSpPr>
        <p:spPr>
          <a:xfrm>
            <a:off x="2485810" y="1021554"/>
            <a:ext cx="363402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91986D2-D3F9-49AD-909C-212A5250FDC0}"/>
              </a:ext>
            </a:extLst>
          </p:cNvPr>
          <p:cNvSpPr/>
          <p:nvPr/>
        </p:nvSpPr>
        <p:spPr>
          <a:xfrm>
            <a:off x="2447199" y="1869128"/>
            <a:ext cx="553176" cy="178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6719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2628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F3FA74-85C4-4769-B310-89488C72C686}" type="slidenum">
              <a:rPr lang="ko-KR" altLang="en-US" smtClean="0"/>
              <a:pPr algn="ctr"/>
              <a:t>17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‘                          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클릭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45582" y="73986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 등록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77" y="5541612"/>
            <a:ext cx="680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 관리</a:t>
            </a:r>
          </a:p>
        </p:txBody>
      </p:sp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7EE1BCC0-4A13-4D86-8478-2C6FD3ACBA71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왼쪽 대괄호 28">
            <a:extLst>
              <a:ext uri="{FF2B5EF4-FFF2-40B4-BE49-F238E27FC236}">
                <a16:creationId xmlns:a16="http://schemas.microsoft.com/office/drawing/2014/main" id="{84971C82-69A6-4F89-ACA9-5E8F71975CF5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31B8351-74CF-491A-849A-105EC8249A50}"/>
              </a:ext>
            </a:extLst>
          </p:cNvPr>
          <p:cNvSpPr/>
          <p:nvPr/>
        </p:nvSpPr>
        <p:spPr>
          <a:xfrm>
            <a:off x="5097578" y="3995936"/>
            <a:ext cx="1008112" cy="259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809546" y="389494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694DB36-2D47-4C45-AB6A-F098F26B2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70" y="995323"/>
            <a:ext cx="5944717" cy="357667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06093FF-FE87-4DA1-893C-71FEFA5D7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18" y="7379997"/>
            <a:ext cx="1870705" cy="439029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BAF74EFE-93E4-470B-9028-3A1BB6A96437}"/>
              </a:ext>
            </a:extLst>
          </p:cNvPr>
          <p:cNvSpPr/>
          <p:nvPr/>
        </p:nvSpPr>
        <p:spPr>
          <a:xfrm>
            <a:off x="5156193" y="2945853"/>
            <a:ext cx="998422" cy="289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B3AC4B67-B58F-4651-834F-0C5DAE89DB01}"/>
              </a:ext>
            </a:extLst>
          </p:cNvPr>
          <p:cNvSpPr/>
          <p:nvPr/>
        </p:nvSpPr>
        <p:spPr>
          <a:xfrm>
            <a:off x="4929858" y="277441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793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0AE7ADE-4DD1-4DF4-B8A3-7F2F4A225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43" y="1011207"/>
            <a:ext cx="6069527" cy="402766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18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검색조건을 선택하고 검색합니다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                  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버튼을 클릭하여 해당 요일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수강 과목을 입력합니다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</a:t>
            </a: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학업시간표 입력이 완료되면                       버튼을 클릭합니다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2925" y="5560372"/>
            <a:ext cx="6752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학업시간표관리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655745" y="4380996"/>
            <a:ext cx="449155" cy="210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60731" y="426879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42407" y="6961723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42407" y="741371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 등록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53081" y="2622072"/>
            <a:ext cx="215819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46761" y="249779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0" name="왼쪽 대괄호 29">
            <a:extLst>
              <a:ext uri="{FF2B5EF4-FFF2-40B4-BE49-F238E27FC236}">
                <a16:creationId xmlns:a16="http://schemas.microsoft.com/office/drawing/2014/main" id="{76109463-98C6-49F9-ACF8-78EB1D0B0EE1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왼쪽 대괄호 30">
            <a:extLst>
              <a:ext uri="{FF2B5EF4-FFF2-40B4-BE49-F238E27FC236}">
                <a16:creationId xmlns:a16="http://schemas.microsoft.com/office/drawing/2014/main" id="{90F99CA3-4531-4801-8A14-CBFD4CB32D8B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87EFFF9-F4CC-4E93-BEDE-5580CDA384CB}"/>
              </a:ext>
            </a:extLst>
          </p:cNvPr>
          <p:cNvSpPr/>
          <p:nvPr/>
        </p:nvSpPr>
        <p:spPr>
          <a:xfrm>
            <a:off x="5770112" y="4753568"/>
            <a:ext cx="430664" cy="199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4460294-BBEB-4608-9078-C9F90F9C9DFC}"/>
              </a:ext>
            </a:extLst>
          </p:cNvPr>
          <p:cNvSpPr/>
          <p:nvPr/>
        </p:nvSpPr>
        <p:spPr>
          <a:xfrm>
            <a:off x="5480339" y="456832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AD7232B-FC40-473B-B0ED-4210C45CDA45}"/>
              </a:ext>
            </a:extLst>
          </p:cNvPr>
          <p:cNvSpPr/>
          <p:nvPr/>
        </p:nvSpPr>
        <p:spPr>
          <a:xfrm>
            <a:off x="723236" y="3950644"/>
            <a:ext cx="5487064" cy="259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2C0B6EDB-71D0-4DCA-8F27-466E68FDD75E}"/>
              </a:ext>
            </a:extLst>
          </p:cNvPr>
          <p:cNvSpPr/>
          <p:nvPr/>
        </p:nvSpPr>
        <p:spPr>
          <a:xfrm>
            <a:off x="441679" y="3773656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C6296AF-2F73-423D-B153-B36A9B444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09" y="7371555"/>
            <a:ext cx="677056" cy="262086"/>
          </a:xfrm>
          <a:prstGeom prst="rect">
            <a:avLst/>
          </a:prstGeom>
        </p:spPr>
      </p:pic>
      <p:sp>
        <p:nvSpPr>
          <p:cNvPr id="36" name="타원 35">
            <a:extLst>
              <a:ext uri="{FF2B5EF4-FFF2-40B4-BE49-F238E27FC236}">
                <a16:creationId xmlns:a16="http://schemas.microsoft.com/office/drawing/2014/main" id="{909AA6EE-4ED7-45DC-89FC-69A34C011FCE}"/>
              </a:ext>
            </a:extLst>
          </p:cNvPr>
          <p:cNvSpPr/>
          <p:nvPr/>
        </p:nvSpPr>
        <p:spPr>
          <a:xfrm>
            <a:off x="442407" y="784168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0087206-D497-4B1C-B3AC-A31D7672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279" y="7815824"/>
            <a:ext cx="681424" cy="2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6" name="타원 5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66986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03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7439" y="4492170"/>
            <a:ext cx="2783134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0880" y="5322913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r>
              <a:rPr lang="en-US" altLang="ko-KR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D4A8C8-F1E6-4E93-9485-CC0FDAEF0ABC}"/>
              </a:ext>
            </a:extLst>
          </p:cNvPr>
          <p:cNvSpPr txBox="1"/>
          <p:nvPr/>
        </p:nvSpPr>
        <p:spPr>
          <a:xfrm>
            <a:off x="2310880" y="5692245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 현황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296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grpSp>
        <p:nvGrpSpPr>
          <p:cNvPr id="79" name="그룹 78"/>
          <p:cNvGrpSpPr/>
          <p:nvPr/>
        </p:nvGrpSpPr>
        <p:grpSpPr>
          <a:xfrm>
            <a:off x="308919" y="790513"/>
            <a:ext cx="6240162" cy="650916"/>
            <a:chOff x="296652" y="790513"/>
            <a:chExt cx="6264696" cy="650916"/>
          </a:xfrm>
        </p:grpSpPr>
        <p:sp>
          <p:nvSpPr>
            <p:cNvPr id="80" name="직사각형 79"/>
            <p:cNvSpPr/>
            <p:nvPr/>
          </p:nvSpPr>
          <p:spPr>
            <a:xfrm>
              <a:off x="296652" y="842570"/>
              <a:ext cx="6264696" cy="540060"/>
            </a:xfrm>
            <a:prstGeom prst="rect">
              <a:avLst/>
            </a:prstGeom>
            <a:solidFill>
              <a:srgbClr val="028BE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296652" y="790513"/>
              <a:ext cx="6264696" cy="47294"/>
              <a:chOff x="296652" y="5388802"/>
              <a:chExt cx="6264696" cy="47294"/>
            </a:xfrm>
          </p:grpSpPr>
          <p:cxnSp>
            <p:nvCxnSpPr>
              <p:cNvPr id="85" name="직선 연결선 84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그룹 81"/>
            <p:cNvGrpSpPr/>
            <p:nvPr/>
          </p:nvGrpSpPr>
          <p:grpSpPr>
            <a:xfrm>
              <a:off x="296652" y="1394135"/>
              <a:ext cx="6264696" cy="47294"/>
              <a:chOff x="296652" y="5388802"/>
              <a:chExt cx="6264696" cy="47294"/>
            </a:xfrm>
          </p:grpSpPr>
          <p:cxnSp>
            <p:nvCxnSpPr>
              <p:cNvPr id="83" name="직선 연결선 82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TextBox 86"/>
          <p:cNvSpPr txBox="1"/>
          <p:nvPr/>
        </p:nvSpPr>
        <p:spPr>
          <a:xfrm>
            <a:off x="2992022" y="885139"/>
            <a:ext cx="87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16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defRPr>
            </a:lvl1pPr>
          </a:lstStyle>
          <a:p>
            <a:r>
              <a:rPr lang="ko-KR" altLang="en-US" sz="2400" b="1">
                <a:solidFill>
                  <a:srgbClr val="176CB9"/>
                </a:solidFill>
              </a:rPr>
              <a:t>차 례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439601" y="1753328"/>
            <a:ext cx="5976664" cy="709032"/>
            <a:chOff x="439601" y="1681457"/>
            <a:chExt cx="5976664" cy="709032"/>
          </a:xfrm>
        </p:grpSpPr>
        <p:sp>
          <p:nvSpPr>
            <p:cNvPr id="62" name="TextBox 61"/>
            <p:cNvSpPr txBox="1"/>
            <p:nvPr/>
          </p:nvSpPr>
          <p:spPr>
            <a:xfrm>
              <a:off x="439601" y="1681457"/>
              <a:ext cx="1205779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1.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신청안내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7856" y="2051935"/>
              <a:ext cx="1217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신청안내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05575" y="2051760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6p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4" name="직선 연결선 13"/>
            <p:cNvCxnSpPr>
              <a:stCxn id="66" idx="3"/>
              <a:endCxn id="12" idx="1"/>
            </p:cNvCxnSpPr>
            <p:nvPr/>
          </p:nvCxnSpPr>
          <p:spPr>
            <a:xfrm flipV="1">
              <a:off x="1954856" y="2221037"/>
              <a:ext cx="4050719" cy="1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439601" y="2542574"/>
            <a:ext cx="5976664" cy="687546"/>
            <a:chOff x="439601" y="2555776"/>
            <a:chExt cx="5976664" cy="687546"/>
          </a:xfrm>
        </p:grpSpPr>
        <p:sp>
          <p:nvSpPr>
            <p:cNvPr id="63" name="TextBox 62"/>
            <p:cNvSpPr txBox="1"/>
            <p:nvPr/>
          </p:nvSpPr>
          <p:spPr>
            <a:xfrm>
              <a:off x="439601" y="2555776"/>
              <a:ext cx="1920719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2. 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학업시간표 등록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7856" y="2904768"/>
              <a:ext cx="1874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학업시간표 등록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893365" y="2904768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16p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52" name="직선 연결선 151"/>
            <p:cNvCxnSpPr>
              <a:stCxn id="70" idx="3"/>
              <a:endCxn id="123" idx="1"/>
            </p:cNvCxnSpPr>
            <p:nvPr/>
          </p:nvCxnSpPr>
          <p:spPr>
            <a:xfrm>
              <a:off x="2612087" y="3074045"/>
              <a:ext cx="328127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406409" y="4502467"/>
            <a:ext cx="5976664" cy="694802"/>
            <a:chOff x="439601" y="3730484"/>
            <a:chExt cx="5976664" cy="694802"/>
          </a:xfrm>
        </p:grpSpPr>
        <p:sp>
          <p:nvSpPr>
            <p:cNvPr id="64" name="TextBox 63"/>
            <p:cNvSpPr txBox="1"/>
            <p:nvPr/>
          </p:nvSpPr>
          <p:spPr>
            <a:xfrm>
              <a:off x="439601" y="3730484"/>
              <a:ext cx="1510350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3. 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업무스케줄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7856" y="4086732"/>
              <a:ext cx="1874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업무스케줄 등록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893365" y="4086732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28p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55" name="직선 연결선 154"/>
            <p:cNvCxnSpPr>
              <a:stCxn id="73" idx="3"/>
            </p:cNvCxnSpPr>
            <p:nvPr/>
          </p:nvCxnSpPr>
          <p:spPr>
            <a:xfrm flipV="1">
              <a:off x="2612087" y="4255835"/>
              <a:ext cx="3276320" cy="17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355113" y="5390377"/>
            <a:ext cx="191610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4.  </a:t>
            </a:r>
            <a:r>
              <a:rPr lang="ko-KR" altLang="en-US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 사전교육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703594" y="5791618"/>
            <a:ext cx="5678409" cy="338554"/>
            <a:chOff x="918943" y="5564959"/>
            <a:chExt cx="5678409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918943" y="5564959"/>
              <a:ext cx="39068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>
                  <a:ln>
                    <a:solidFill>
                      <a:schemeClr val="tx1">
                        <a:alpha val="0"/>
                      </a:schemeClr>
                    </a:solidFill>
                  </a:ln>
                </a:defRPr>
              </a:lvl1pPr>
            </a:lstStyle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온라인 사전교육 수강 전 필수 체크사항</a:t>
              </a:r>
              <a:endPara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074452" y="5564959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33p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60" name="직선 연결선 159"/>
            <p:cNvCxnSpPr>
              <a:stCxn id="89" idx="3"/>
            </p:cNvCxnSpPr>
            <p:nvPr/>
          </p:nvCxnSpPr>
          <p:spPr>
            <a:xfrm>
              <a:off x="4825782" y="5734236"/>
              <a:ext cx="1243712" cy="596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/>
          <p:cNvGrpSpPr/>
          <p:nvPr/>
        </p:nvGrpSpPr>
        <p:grpSpPr>
          <a:xfrm>
            <a:off x="703594" y="6196660"/>
            <a:ext cx="5678409" cy="350911"/>
            <a:chOff x="1071343" y="5852575"/>
            <a:chExt cx="5678409" cy="350911"/>
          </a:xfrm>
        </p:grpSpPr>
        <p:sp>
          <p:nvSpPr>
            <p:cNvPr id="55" name="TextBox 54"/>
            <p:cNvSpPr txBox="1"/>
            <p:nvPr/>
          </p:nvSpPr>
          <p:spPr>
            <a:xfrm>
              <a:off x="1071343" y="5864932"/>
              <a:ext cx="2332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2)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온라인 사전교육 수강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60" name="직선 연결선 59"/>
            <p:cNvCxnSpPr>
              <a:stCxn id="55" idx="3"/>
            </p:cNvCxnSpPr>
            <p:nvPr/>
          </p:nvCxnSpPr>
          <p:spPr>
            <a:xfrm flipV="1">
              <a:off x="3404033" y="6034035"/>
              <a:ext cx="2817861" cy="17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226852" y="5852575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34p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438754" y="7129665"/>
            <a:ext cx="5976664" cy="663635"/>
            <a:chOff x="439601" y="2555776"/>
            <a:chExt cx="5976664" cy="663635"/>
          </a:xfrm>
        </p:grpSpPr>
        <p:sp>
          <p:nvSpPr>
            <p:cNvPr id="72" name="TextBox 71"/>
            <p:cNvSpPr txBox="1"/>
            <p:nvPr/>
          </p:nvSpPr>
          <p:spPr>
            <a:xfrm>
              <a:off x="439601" y="2555776"/>
              <a:ext cx="1510350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5. 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출근부 입력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37856" y="2880857"/>
              <a:ext cx="1476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출근부 입력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93365" y="2880857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40p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91" name="직선 연결선 90"/>
            <p:cNvCxnSpPr>
              <a:stCxn id="76" idx="3"/>
              <a:endCxn id="77" idx="1"/>
            </p:cNvCxnSpPr>
            <p:nvPr/>
          </p:nvCxnSpPr>
          <p:spPr>
            <a:xfrm>
              <a:off x="2214542" y="3050134"/>
              <a:ext cx="36788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그룹 129"/>
          <p:cNvGrpSpPr/>
          <p:nvPr/>
        </p:nvGrpSpPr>
        <p:grpSpPr>
          <a:xfrm>
            <a:off x="450200" y="7940081"/>
            <a:ext cx="5976664" cy="688019"/>
            <a:chOff x="439601" y="2555776"/>
            <a:chExt cx="5976664" cy="688019"/>
          </a:xfrm>
        </p:grpSpPr>
        <p:sp>
          <p:nvSpPr>
            <p:cNvPr id="131" name="TextBox 130"/>
            <p:cNvSpPr txBox="1"/>
            <p:nvPr/>
          </p:nvSpPr>
          <p:spPr>
            <a:xfrm>
              <a:off x="439601" y="2555776"/>
              <a:ext cx="2430474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6. 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출근부 입력 방식 변경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37856" y="2905241"/>
              <a:ext cx="2393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출근부 입력 방식 변경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893365" y="2905241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45p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38" name="직선 연결선 137"/>
            <p:cNvCxnSpPr>
              <a:stCxn id="135" idx="3"/>
              <a:endCxn id="136" idx="1"/>
            </p:cNvCxnSpPr>
            <p:nvPr/>
          </p:nvCxnSpPr>
          <p:spPr>
            <a:xfrm>
              <a:off x="3131460" y="3074518"/>
              <a:ext cx="276190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/>
          <p:cNvGrpSpPr/>
          <p:nvPr/>
        </p:nvGrpSpPr>
        <p:grpSpPr>
          <a:xfrm>
            <a:off x="726369" y="6636077"/>
            <a:ext cx="5689049" cy="349802"/>
            <a:chOff x="1060703" y="5841327"/>
            <a:chExt cx="5689049" cy="349802"/>
          </a:xfrm>
        </p:grpSpPr>
        <p:sp>
          <p:nvSpPr>
            <p:cNvPr id="57" name="TextBox 56"/>
            <p:cNvSpPr txBox="1"/>
            <p:nvPr/>
          </p:nvSpPr>
          <p:spPr>
            <a:xfrm>
              <a:off x="1060703" y="5841327"/>
              <a:ext cx="19351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3) </a:t>
              </a:r>
              <a:r>
                <a:rPr lang="ko-KR" altLang="en-US" sz="1600" dirty="0" err="1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튜터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서약서 확인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58" name="직선 연결선 57"/>
            <p:cNvCxnSpPr>
              <a:stCxn id="57" idx="3"/>
            </p:cNvCxnSpPr>
            <p:nvPr/>
          </p:nvCxnSpPr>
          <p:spPr>
            <a:xfrm flipV="1">
              <a:off x="2995848" y="6010430"/>
              <a:ext cx="3215406" cy="17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226852" y="5852575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36p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9B1F56F-4BA3-409E-91CD-36E55487E4E9}"/>
              </a:ext>
            </a:extLst>
          </p:cNvPr>
          <p:cNvGrpSpPr/>
          <p:nvPr/>
        </p:nvGrpSpPr>
        <p:grpSpPr>
          <a:xfrm>
            <a:off x="465679" y="3385540"/>
            <a:ext cx="5976664" cy="687546"/>
            <a:chOff x="439601" y="2555776"/>
            <a:chExt cx="5976664" cy="68754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70DE331-0450-4E38-BA1D-FDC0F1EB5AAA}"/>
                </a:ext>
              </a:extLst>
            </p:cNvPr>
            <p:cNvSpPr txBox="1"/>
            <p:nvPr/>
          </p:nvSpPr>
          <p:spPr>
            <a:xfrm>
              <a:off x="439601" y="2555776"/>
              <a:ext cx="1920719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3. 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희망근로지 신청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FDF2617-AE36-4037-B477-3CEC5B96782E}"/>
                </a:ext>
              </a:extLst>
            </p:cNvPr>
            <p:cNvSpPr txBox="1"/>
            <p:nvPr/>
          </p:nvSpPr>
          <p:spPr>
            <a:xfrm>
              <a:off x="737856" y="2904768"/>
              <a:ext cx="1874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희망근로지 신청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B8A6C65-94E0-4FA0-BB8D-B59FB77F426B}"/>
                </a:ext>
              </a:extLst>
            </p:cNvPr>
            <p:cNvSpPr txBox="1"/>
            <p:nvPr/>
          </p:nvSpPr>
          <p:spPr>
            <a:xfrm>
              <a:off x="5893365" y="2904768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20p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92" name="직선 연결선 91">
              <a:extLst>
                <a:ext uri="{FF2B5EF4-FFF2-40B4-BE49-F238E27FC236}">
                  <a16:creationId xmlns:a16="http://schemas.microsoft.com/office/drawing/2014/main" id="{DF40A554-6367-48E6-AE8B-22C698595F68}"/>
                </a:ext>
              </a:extLst>
            </p:cNvPr>
            <p:cNvCxnSpPr>
              <a:stCxn id="78" idx="3"/>
              <a:endCxn id="90" idx="1"/>
            </p:cNvCxnSpPr>
            <p:nvPr/>
          </p:nvCxnSpPr>
          <p:spPr>
            <a:xfrm>
              <a:off x="2612087" y="3074045"/>
              <a:ext cx="328127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A01A63FE-C3AC-4BF3-A58E-E79419B059D8}"/>
              </a:ext>
            </a:extLst>
          </p:cNvPr>
          <p:cNvSpPr txBox="1"/>
          <p:nvPr/>
        </p:nvSpPr>
        <p:spPr>
          <a:xfrm>
            <a:off x="763934" y="4074294"/>
            <a:ext cx="2332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 현황</a:t>
            </a:r>
            <a:endParaRPr lang="ko-KR" altLang="en-US" sz="16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8099FDE-8314-4060-844A-B2CEB1F84DB2}"/>
              </a:ext>
            </a:extLst>
          </p:cNvPr>
          <p:cNvSpPr txBox="1"/>
          <p:nvPr/>
        </p:nvSpPr>
        <p:spPr>
          <a:xfrm>
            <a:off x="5919443" y="4074294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25p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E506A2E5-27F2-4842-83E8-5EC461555CB9}"/>
              </a:ext>
            </a:extLst>
          </p:cNvPr>
          <p:cNvCxnSpPr>
            <a:stCxn id="93" idx="3"/>
            <a:endCxn id="94" idx="1"/>
          </p:cNvCxnSpPr>
          <p:nvPr/>
        </p:nvCxnSpPr>
        <p:spPr>
          <a:xfrm>
            <a:off x="3096624" y="4243571"/>
            <a:ext cx="282281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745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B7AFDE92-3371-4AD0-8B7D-26A5B869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001926"/>
            <a:ext cx="5926400" cy="3966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홈페이지에  접속 후  상단에  위치한  메뉴 중에서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팝업된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메뉴중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지식멘토링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부분의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77655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20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4019" y="5541612"/>
            <a:ext cx="600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</a:p>
        </p:txBody>
      </p:sp>
      <p:sp>
        <p:nvSpPr>
          <p:cNvPr id="48" name="타원 47"/>
          <p:cNvSpPr/>
          <p:nvPr/>
        </p:nvSpPr>
        <p:spPr>
          <a:xfrm>
            <a:off x="2197778" y="84062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116013" y="178491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Picture 2" descr="C:\Users\p_sangjin\Desktop\인재육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79" y="6925537"/>
            <a:ext cx="1123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B1E310C8-5E08-4220-8B58-66F39616C9FB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6C486971-D767-4D7F-B252-134192E0248A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76261D8-3AD8-4228-9499-91A373242F4A}"/>
              </a:ext>
            </a:extLst>
          </p:cNvPr>
          <p:cNvSpPr/>
          <p:nvPr/>
        </p:nvSpPr>
        <p:spPr>
          <a:xfrm>
            <a:off x="2485810" y="1021554"/>
            <a:ext cx="363402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91986D2-D3F9-49AD-909C-212A5250FDC0}"/>
              </a:ext>
            </a:extLst>
          </p:cNvPr>
          <p:cNvSpPr/>
          <p:nvPr/>
        </p:nvSpPr>
        <p:spPr>
          <a:xfrm>
            <a:off x="2447199" y="1869128"/>
            <a:ext cx="553176" cy="178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9097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B4B0E69-330B-4CC2-AD9C-40B785E79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969443"/>
            <a:ext cx="5823266" cy="3934881"/>
          </a:xfrm>
          <a:prstGeom prst="rect">
            <a:avLst/>
          </a:prstGeom>
        </p:spPr>
      </p:pic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2628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F3FA74-85C4-4769-B310-89488C72C686}" type="slidenum">
              <a:rPr lang="ko-KR" altLang="en-US" smtClean="0"/>
              <a:pPr algn="ctr"/>
              <a:t>21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‘                          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클릭 후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‘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신청＇ 클릭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45582" y="73986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76" y="5541612"/>
            <a:ext cx="680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</a:t>
            </a:r>
          </a:p>
        </p:txBody>
      </p:sp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7EE1BCC0-4A13-4D86-8478-2C6FD3ACBA71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왼쪽 대괄호 28">
            <a:extLst>
              <a:ext uri="{FF2B5EF4-FFF2-40B4-BE49-F238E27FC236}">
                <a16:creationId xmlns:a16="http://schemas.microsoft.com/office/drawing/2014/main" id="{84971C82-69A6-4F89-ACA9-5E8F71975CF5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31B8351-74CF-491A-849A-105EC8249A50}"/>
              </a:ext>
            </a:extLst>
          </p:cNvPr>
          <p:cNvSpPr/>
          <p:nvPr/>
        </p:nvSpPr>
        <p:spPr>
          <a:xfrm>
            <a:off x="5097578" y="3995936"/>
            <a:ext cx="1008112" cy="259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809546" y="389494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713E67-1800-4628-84E2-3BB0FB1D8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4" y="7355534"/>
            <a:ext cx="1872208" cy="4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0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278624C-C90F-42D7-82F9-7A6161463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7" y="1296807"/>
            <a:ext cx="5821560" cy="2980308"/>
          </a:xfrm>
          <a:prstGeom prst="rect">
            <a:avLst/>
          </a:prstGeom>
        </p:spPr>
      </p:pic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2628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F3FA74-85C4-4769-B310-89488C72C686}" type="slidenum">
              <a:rPr lang="ko-KR" altLang="en-US" smtClean="0"/>
              <a:pPr algn="ctr"/>
              <a:t>22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신청기간 확인 후 선택 클릭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‘            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버튼 클릭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40537" y="726719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75" y="5541612"/>
            <a:ext cx="680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</a:t>
            </a:r>
          </a:p>
        </p:txBody>
      </p:sp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7EE1BCC0-4A13-4D86-8478-2C6FD3ACBA71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왼쪽 대괄호 28">
            <a:extLst>
              <a:ext uri="{FF2B5EF4-FFF2-40B4-BE49-F238E27FC236}">
                <a16:creationId xmlns:a16="http://schemas.microsoft.com/office/drawing/2014/main" id="{84971C82-69A6-4F89-ACA9-5E8F71975CF5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31B8351-74CF-491A-849A-105EC8249A50}"/>
              </a:ext>
            </a:extLst>
          </p:cNvPr>
          <p:cNvSpPr/>
          <p:nvPr/>
        </p:nvSpPr>
        <p:spPr>
          <a:xfrm>
            <a:off x="502718" y="3249176"/>
            <a:ext cx="550018" cy="478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321342" y="311546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BF7F1AA-1CA0-4348-B4E2-D56DEF434B8A}"/>
              </a:ext>
            </a:extLst>
          </p:cNvPr>
          <p:cNvSpPr/>
          <p:nvPr/>
        </p:nvSpPr>
        <p:spPr>
          <a:xfrm>
            <a:off x="5574928" y="3822754"/>
            <a:ext cx="627751" cy="20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4DC5B8A-E887-4F12-88AB-B8EB2C196E04}"/>
              </a:ext>
            </a:extLst>
          </p:cNvPr>
          <p:cNvSpPr/>
          <p:nvPr/>
        </p:nvSpPr>
        <p:spPr>
          <a:xfrm>
            <a:off x="5286897" y="3622186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8578BE-90D9-4D20-9AAE-964BF0C6B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36" y="7561167"/>
            <a:ext cx="1200150" cy="238125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039A0906-BF01-4CC5-B4E0-53BE517F7C22}"/>
              </a:ext>
            </a:extLst>
          </p:cNvPr>
          <p:cNvSpPr/>
          <p:nvPr/>
        </p:nvSpPr>
        <p:spPr>
          <a:xfrm>
            <a:off x="440537" y="755160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4534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1183DF24-1533-4125-84BB-B1717B3B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14" y="1076157"/>
            <a:ext cx="5990507" cy="3742897"/>
          </a:xfrm>
          <a:prstGeom prst="rect">
            <a:avLst/>
          </a:prstGeom>
        </p:spPr>
      </p:pic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2628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F3FA74-85C4-4769-B310-89488C72C686}" type="slidenum">
              <a:rPr lang="ko-KR" altLang="en-US" smtClean="0"/>
              <a:pPr algn="ctr"/>
              <a:t>23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근로지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소재지 선택 후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‘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버튼 클릭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해당 기관명 선택 후 기관 수요조사 신청 내용 확인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‘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버튼 클릭하여 희망과목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,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요청사항 작성 후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‘            ‘ </a:t>
            </a:r>
          </a:p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     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버튼 클릭하여 희망근로지 선택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68607" y="701493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75" y="5541612"/>
            <a:ext cx="680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</a:t>
            </a:r>
          </a:p>
        </p:txBody>
      </p:sp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7EE1BCC0-4A13-4D86-8478-2C6FD3ACBA71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왼쪽 대괄호 28">
            <a:extLst>
              <a:ext uri="{FF2B5EF4-FFF2-40B4-BE49-F238E27FC236}">
                <a16:creationId xmlns:a16="http://schemas.microsoft.com/office/drawing/2014/main" id="{84971C82-69A6-4F89-ACA9-5E8F71975CF5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31B8351-74CF-491A-849A-105EC8249A50}"/>
              </a:ext>
            </a:extLst>
          </p:cNvPr>
          <p:cNvSpPr/>
          <p:nvPr/>
        </p:nvSpPr>
        <p:spPr>
          <a:xfrm>
            <a:off x="533516" y="2104050"/>
            <a:ext cx="57037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325252" y="199937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98262F0B-F8B9-4A2E-AC92-361DA355B060}"/>
              </a:ext>
            </a:extLst>
          </p:cNvPr>
          <p:cNvSpPr/>
          <p:nvPr/>
        </p:nvSpPr>
        <p:spPr>
          <a:xfrm>
            <a:off x="278166" y="266179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F22D0AE-F440-4841-B46B-12EE3A35F5D9}"/>
              </a:ext>
            </a:extLst>
          </p:cNvPr>
          <p:cNvSpPr/>
          <p:nvPr/>
        </p:nvSpPr>
        <p:spPr>
          <a:xfrm>
            <a:off x="5839906" y="2900556"/>
            <a:ext cx="297370" cy="134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3EC55EF7-D5A1-40D7-A1F1-C8ADF157905A}"/>
              </a:ext>
            </a:extLst>
          </p:cNvPr>
          <p:cNvSpPr/>
          <p:nvPr/>
        </p:nvSpPr>
        <p:spPr>
          <a:xfrm>
            <a:off x="5551874" y="2699988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8A5C211-EC51-4493-813E-065605483B5B}"/>
              </a:ext>
            </a:extLst>
          </p:cNvPr>
          <p:cNvSpPr/>
          <p:nvPr/>
        </p:nvSpPr>
        <p:spPr>
          <a:xfrm>
            <a:off x="693512" y="2840279"/>
            <a:ext cx="4445859" cy="1761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A0F0987-3FD0-41E4-A26A-B7A56AD88105}"/>
              </a:ext>
            </a:extLst>
          </p:cNvPr>
          <p:cNvSpPr/>
          <p:nvPr/>
        </p:nvSpPr>
        <p:spPr>
          <a:xfrm>
            <a:off x="566197" y="2862367"/>
            <a:ext cx="1629323" cy="192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F4EFA0A-A49A-4B29-8912-D345D276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6965692"/>
            <a:ext cx="590550" cy="257175"/>
          </a:xfrm>
          <a:prstGeom prst="rect">
            <a:avLst/>
          </a:prstGeom>
        </p:spPr>
      </p:pic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1488B82D-189D-455E-A25C-14453B0BEB43}"/>
              </a:ext>
            </a:extLst>
          </p:cNvPr>
          <p:cNvCxnSpPr>
            <a:cxnSpLocks/>
          </p:cNvCxnSpPr>
          <p:nvPr/>
        </p:nvCxnSpPr>
        <p:spPr>
          <a:xfrm flipV="1">
            <a:off x="827834" y="3051851"/>
            <a:ext cx="228197" cy="4729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2D9E14D7-36EF-4E14-AB66-B2006B4BE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83" y="7541703"/>
            <a:ext cx="609600" cy="228600"/>
          </a:xfrm>
          <a:prstGeom prst="rect">
            <a:avLst/>
          </a:prstGeom>
        </p:spPr>
      </p:pic>
      <p:sp>
        <p:nvSpPr>
          <p:cNvPr id="43" name="타원 42">
            <a:extLst>
              <a:ext uri="{FF2B5EF4-FFF2-40B4-BE49-F238E27FC236}">
                <a16:creationId xmlns:a16="http://schemas.microsoft.com/office/drawing/2014/main" id="{114CB771-1039-48EB-85A4-646F068DB34E}"/>
              </a:ext>
            </a:extLst>
          </p:cNvPr>
          <p:cNvSpPr/>
          <p:nvPr/>
        </p:nvSpPr>
        <p:spPr>
          <a:xfrm>
            <a:off x="467355" y="7299929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87711962-3BED-46C8-9A71-7B5178354B55}"/>
              </a:ext>
            </a:extLst>
          </p:cNvPr>
          <p:cNvSpPr/>
          <p:nvPr/>
        </p:nvSpPr>
        <p:spPr>
          <a:xfrm>
            <a:off x="453724" y="757324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88F60984-8474-49E9-8555-3BEB1EA6F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02" y="3556396"/>
            <a:ext cx="2969510" cy="1407682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83E785D6-BE6C-48F2-9C11-CC12F8183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440" y="3419974"/>
            <a:ext cx="3006505" cy="1446367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33EFB7AD-91CD-4ED1-B8E2-52885DAC678A}"/>
              </a:ext>
            </a:extLst>
          </p:cNvPr>
          <p:cNvSpPr/>
          <p:nvPr/>
        </p:nvSpPr>
        <p:spPr>
          <a:xfrm>
            <a:off x="294927" y="3556395"/>
            <a:ext cx="2969510" cy="1379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540CED7B-79A1-4246-9E19-4E6647BFE184}"/>
              </a:ext>
            </a:extLst>
          </p:cNvPr>
          <p:cNvSpPr/>
          <p:nvPr/>
        </p:nvSpPr>
        <p:spPr>
          <a:xfrm>
            <a:off x="3438711" y="3431795"/>
            <a:ext cx="3009714" cy="1397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A9D49B6-49C3-4E2A-AE06-7E9E72D0E484}"/>
              </a:ext>
            </a:extLst>
          </p:cNvPr>
          <p:cNvCxnSpPr>
            <a:cxnSpLocks/>
          </p:cNvCxnSpPr>
          <p:nvPr/>
        </p:nvCxnSpPr>
        <p:spPr>
          <a:xfrm flipV="1">
            <a:off x="5231524" y="2979326"/>
            <a:ext cx="578077" cy="4334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그림 55">
            <a:extLst>
              <a:ext uri="{FF2B5EF4-FFF2-40B4-BE49-F238E27FC236}">
                <a16:creationId xmlns:a16="http://schemas.microsoft.com/office/drawing/2014/main" id="{44F6ECAB-D5D1-4A17-8759-B53C29638D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1874" y="7549246"/>
            <a:ext cx="5810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1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95FAA87-95C4-43A6-B1B7-056C60CC9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1" y="1077405"/>
            <a:ext cx="5948196" cy="4005468"/>
          </a:xfrm>
          <a:prstGeom prst="rect">
            <a:avLst/>
          </a:prstGeom>
        </p:spPr>
      </p:pic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2628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F3FA74-85C4-4769-B310-89488C72C686}" type="slidenum">
              <a:rPr lang="ko-KR" altLang="en-US" smtClean="0"/>
              <a:pPr algn="ctr"/>
              <a:t>24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신청할 기관 체크박스 선택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‘    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버튼 클릭하여 희망근로지 신청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※ 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최대 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순위까지 희망근로지 신청이 가능하며 신청 순서에 따라 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순위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, 2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순위 결정</a:t>
            </a:r>
            <a:endParaRPr lang="en-US" altLang="ko-KR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※ 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신청취소를 희망할 경우 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‘                   ‘ 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버튼 클릭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, 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선택현황에서 제외할 경우 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‘                    ‘ 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버튼 클릭</a:t>
            </a:r>
            <a:endParaRPr lang="en-US" altLang="ko-KR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75" y="5541612"/>
            <a:ext cx="680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</a:t>
            </a:r>
          </a:p>
        </p:txBody>
      </p:sp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7EE1BCC0-4A13-4D86-8478-2C6FD3ACBA71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왼쪽 대괄호 28">
            <a:extLst>
              <a:ext uri="{FF2B5EF4-FFF2-40B4-BE49-F238E27FC236}">
                <a16:creationId xmlns:a16="http://schemas.microsoft.com/office/drawing/2014/main" id="{84971C82-69A6-4F89-ACA9-5E8F71975CF5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4DC5B8A-E887-4F12-88AB-B8EB2C196E04}"/>
              </a:ext>
            </a:extLst>
          </p:cNvPr>
          <p:cNvSpPr/>
          <p:nvPr/>
        </p:nvSpPr>
        <p:spPr>
          <a:xfrm>
            <a:off x="248525" y="334928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039A0906-BF01-4CC5-B4E0-53BE517F7C22}"/>
              </a:ext>
            </a:extLst>
          </p:cNvPr>
          <p:cNvSpPr/>
          <p:nvPr/>
        </p:nvSpPr>
        <p:spPr>
          <a:xfrm>
            <a:off x="459065" y="716259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1DAD0E9-3B54-4224-BD13-CB375D25AF1F}"/>
              </a:ext>
            </a:extLst>
          </p:cNvPr>
          <p:cNvSpPr/>
          <p:nvPr/>
        </p:nvSpPr>
        <p:spPr>
          <a:xfrm>
            <a:off x="5445224" y="4790057"/>
            <a:ext cx="792088" cy="184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7169F79D-FCE2-478A-A8C6-9048FEC71EBF}"/>
              </a:ext>
            </a:extLst>
          </p:cNvPr>
          <p:cNvSpPr/>
          <p:nvPr/>
        </p:nvSpPr>
        <p:spPr>
          <a:xfrm>
            <a:off x="5254994" y="4599683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4D98874-6C18-476D-A082-4CAFD6FE31C5}"/>
              </a:ext>
            </a:extLst>
          </p:cNvPr>
          <p:cNvSpPr/>
          <p:nvPr/>
        </p:nvSpPr>
        <p:spPr>
          <a:xfrm>
            <a:off x="740782" y="1318317"/>
            <a:ext cx="4059554" cy="126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B4236BE6-AC5D-4C7E-860D-5A4456049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62" y="7162591"/>
            <a:ext cx="809625" cy="25717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CDE37F4-1B5B-4484-A54D-E35C06159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007" y="7686764"/>
            <a:ext cx="819150" cy="24765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62E8386D-2DCE-4337-AB43-9020389EC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18" y="7952295"/>
            <a:ext cx="800100" cy="228600"/>
          </a:xfrm>
          <a:prstGeom prst="rect">
            <a:avLst/>
          </a:prstGeom>
        </p:spPr>
      </p:pic>
      <p:sp>
        <p:nvSpPr>
          <p:cNvPr id="45" name="타원 44">
            <a:extLst>
              <a:ext uri="{FF2B5EF4-FFF2-40B4-BE49-F238E27FC236}">
                <a16:creationId xmlns:a16="http://schemas.microsoft.com/office/drawing/2014/main" id="{CF2609CB-3959-408A-BAEF-519828901669}"/>
              </a:ext>
            </a:extLst>
          </p:cNvPr>
          <p:cNvSpPr/>
          <p:nvPr/>
        </p:nvSpPr>
        <p:spPr>
          <a:xfrm>
            <a:off x="449522" y="687067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6037F31-78EF-454A-9B91-7732C7A2F0E9}"/>
              </a:ext>
            </a:extLst>
          </p:cNvPr>
          <p:cNvSpPr/>
          <p:nvPr/>
        </p:nvSpPr>
        <p:spPr>
          <a:xfrm>
            <a:off x="2846543" y="2958481"/>
            <a:ext cx="670004" cy="7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0B0C49B-BA48-49CB-8CD8-03E80D2ABFB0}"/>
              </a:ext>
            </a:extLst>
          </p:cNvPr>
          <p:cNvSpPr/>
          <p:nvPr/>
        </p:nvSpPr>
        <p:spPr>
          <a:xfrm>
            <a:off x="2846542" y="3062164"/>
            <a:ext cx="1280957" cy="10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3E67C53-74CD-4986-8BFF-561F6187B6F1}"/>
              </a:ext>
            </a:extLst>
          </p:cNvPr>
          <p:cNvSpPr/>
          <p:nvPr/>
        </p:nvSpPr>
        <p:spPr>
          <a:xfrm>
            <a:off x="739979" y="3538572"/>
            <a:ext cx="3489121" cy="1103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BF7F1AA-1CA0-4348-B4E2-D56DEF434B8A}"/>
              </a:ext>
            </a:extLst>
          </p:cNvPr>
          <p:cNvSpPr/>
          <p:nvPr/>
        </p:nvSpPr>
        <p:spPr>
          <a:xfrm>
            <a:off x="495324" y="3549849"/>
            <a:ext cx="263220" cy="1103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3967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B4B0E69-330B-4CC2-AD9C-40B785E79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969443"/>
            <a:ext cx="5823266" cy="3934881"/>
          </a:xfrm>
          <a:prstGeom prst="rect">
            <a:avLst/>
          </a:prstGeom>
        </p:spPr>
      </p:pic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2628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F3FA74-85C4-4769-B310-89488C72C686}" type="slidenum">
              <a:rPr lang="ko-KR" altLang="en-US" smtClean="0"/>
              <a:pPr algn="ctr"/>
              <a:t>25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‘                          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클릭 후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‘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신청현황＇ 클릭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45582" y="73986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52" y="154112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신청현황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1850" y="5541612"/>
            <a:ext cx="6194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신청현황</a:t>
            </a:r>
          </a:p>
        </p:txBody>
      </p:sp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7EE1BCC0-4A13-4D86-8478-2C6FD3ACBA71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왼쪽 대괄호 28">
            <a:extLst>
              <a:ext uri="{FF2B5EF4-FFF2-40B4-BE49-F238E27FC236}">
                <a16:creationId xmlns:a16="http://schemas.microsoft.com/office/drawing/2014/main" id="{84971C82-69A6-4F89-ACA9-5E8F71975CF5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31B8351-74CF-491A-849A-105EC8249A50}"/>
              </a:ext>
            </a:extLst>
          </p:cNvPr>
          <p:cNvSpPr/>
          <p:nvPr/>
        </p:nvSpPr>
        <p:spPr>
          <a:xfrm>
            <a:off x="5097578" y="3995936"/>
            <a:ext cx="1008112" cy="259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809546" y="389494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713E67-1800-4628-84E2-3BB0FB1D8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4" y="7355534"/>
            <a:ext cx="1872208" cy="4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64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A104FBA-3339-4304-8FAA-2BBD1740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7" y="1248987"/>
            <a:ext cx="5890183" cy="3175007"/>
          </a:xfrm>
          <a:prstGeom prst="rect">
            <a:avLst/>
          </a:prstGeom>
        </p:spPr>
      </p:pic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2628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F3FA74-85C4-4769-B310-89488C72C686}" type="slidenum">
              <a:rPr lang="ko-KR" altLang="en-US" smtClean="0"/>
              <a:pPr algn="ctr"/>
              <a:t>26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해당 년도 선택 후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‘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버튼 클릭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신청한  희망근로지 정보 및 순위 확인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40537" y="726719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52" y="154112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신청현황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1849" y="5541612"/>
            <a:ext cx="6194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신청현황</a:t>
            </a:r>
          </a:p>
        </p:txBody>
      </p:sp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7EE1BCC0-4A13-4D86-8478-2C6FD3ACBA71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왼쪽 대괄호 28">
            <a:extLst>
              <a:ext uri="{FF2B5EF4-FFF2-40B4-BE49-F238E27FC236}">
                <a16:creationId xmlns:a16="http://schemas.microsoft.com/office/drawing/2014/main" id="{84971C82-69A6-4F89-ACA9-5E8F71975CF5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31B8351-74CF-491A-849A-105EC8249A50}"/>
              </a:ext>
            </a:extLst>
          </p:cNvPr>
          <p:cNvSpPr/>
          <p:nvPr/>
        </p:nvSpPr>
        <p:spPr>
          <a:xfrm>
            <a:off x="468500" y="3068144"/>
            <a:ext cx="585247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267915" y="2897123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BF7F1AA-1CA0-4348-B4E2-D56DEF434B8A}"/>
              </a:ext>
            </a:extLst>
          </p:cNvPr>
          <p:cNvSpPr/>
          <p:nvPr/>
        </p:nvSpPr>
        <p:spPr>
          <a:xfrm>
            <a:off x="476250" y="3517515"/>
            <a:ext cx="5791200" cy="835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4DC5B8A-E887-4F12-88AB-B8EB2C196E04}"/>
              </a:ext>
            </a:extLst>
          </p:cNvPr>
          <p:cNvSpPr/>
          <p:nvPr/>
        </p:nvSpPr>
        <p:spPr>
          <a:xfrm>
            <a:off x="248998" y="3412000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039A0906-BF01-4CC5-B4E0-53BE517F7C22}"/>
              </a:ext>
            </a:extLst>
          </p:cNvPr>
          <p:cNvSpPr/>
          <p:nvPr/>
        </p:nvSpPr>
        <p:spPr>
          <a:xfrm>
            <a:off x="440537" y="755160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5B968DB-9CD0-4093-A0B0-5D0FCE5A22F0}"/>
              </a:ext>
            </a:extLst>
          </p:cNvPr>
          <p:cNvSpPr/>
          <p:nvPr/>
        </p:nvSpPr>
        <p:spPr>
          <a:xfrm>
            <a:off x="1268760" y="3916170"/>
            <a:ext cx="4608512" cy="385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92A3891-E82F-4A6B-B1E1-7048D03B0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304" y="7267194"/>
            <a:ext cx="6096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80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6" name="타원 5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66986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03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989" y="4492170"/>
            <a:ext cx="1980030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0880" y="5322913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등록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3205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B7AFDE92-3371-4AD0-8B7D-26A5B869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001926"/>
            <a:ext cx="5926400" cy="3966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등록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홈페이지에  접속 후  상단에  위치한  메뉴 중에서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팝업된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메뉴중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지식멘토링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부분의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77655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28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4019" y="5541612"/>
            <a:ext cx="600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</a:p>
        </p:txBody>
      </p:sp>
      <p:sp>
        <p:nvSpPr>
          <p:cNvPr id="48" name="타원 47"/>
          <p:cNvSpPr/>
          <p:nvPr/>
        </p:nvSpPr>
        <p:spPr>
          <a:xfrm>
            <a:off x="2197778" y="84062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116013" y="178491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Picture 2" descr="C:\Users\p_sangjin\Desktop\인재육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79" y="6925537"/>
            <a:ext cx="1123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B1E310C8-5E08-4220-8B58-66F39616C9FB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6C486971-D767-4D7F-B252-134192E0248A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76261D8-3AD8-4228-9499-91A373242F4A}"/>
              </a:ext>
            </a:extLst>
          </p:cNvPr>
          <p:cNvSpPr/>
          <p:nvPr/>
        </p:nvSpPr>
        <p:spPr>
          <a:xfrm>
            <a:off x="2485810" y="1021554"/>
            <a:ext cx="363402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91986D2-D3F9-49AD-909C-212A5250FDC0}"/>
              </a:ext>
            </a:extLst>
          </p:cNvPr>
          <p:cNvSpPr/>
          <p:nvPr/>
        </p:nvSpPr>
        <p:spPr>
          <a:xfrm>
            <a:off x="2447199" y="1869128"/>
            <a:ext cx="553176" cy="178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1271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27581C7F-71A2-4CBD-8307-0C7FB172F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11" y="982843"/>
            <a:ext cx="5891533" cy="3796236"/>
          </a:xfrm>
          <a:prstGeom prst="rect">
            <a:avLst/>
          </a:prstGeom>
        </p:spPr>
      </p:pic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2628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F3FA74-85C4-4769-B310-89488C72C686}" type="slidenum">
              <a:rPr lang="ko-KR" altLang="en-US" smtClean="0"/>
              <a:pPr algn="ctr"/>
              <a:t>29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‘                          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클릭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45582" y="740500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77" y="5541612"/>
            <a:ext cx="680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관리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등록</a:t>
            </a:r>
          </a:p>
        </p:txBody>
      </p:sp>
      <p:sp>
        <p:nvSpPr>
          <p:cNvPr id="25" name="왼쪽 대괄호 24">
            <a:extLst>
              <a:ext uri="{FF2B5EF4-FFF2-40B4-BE49-F238E27FC236}">
                <a16:creationId xmlns:a16="http://schemas.microsoft.com/office/drawing/2014/main" id="{D6B57E46-09C6-4E4E-87B9-30F3BF9103E7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왼쪽 대괄호 28">
            <a:extLst>
              <a:ext uri="{FF2B5EF4-FFF2-40B4-BE49-F238E27FC236}">
                <a16:creationId xmlns:a16="http://schemas.microsoft.com/office/drawing/2014/main" id="{02E84692-D2EF-407C-A110-8A37DD3E913E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BD3F460-A528-415A-8396-488EEF6755D5}"/>
              </a:ext>
            </a:extLst>
          </p:cNvPr>
          <p:cNvSpPr/>
          <p:nvPr/>
        </p:nvSpPr>
        <p:spPr>
          <a:xfrm>
            <a:off x="5013176" y="2307492"/>
            <a:ext cx="1025674" cy="302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723606" y="217063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FBCC171-C035-44A8-94FF-0856652B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4" y="7378578"/>
            <a:ext cx="1938317" cy="4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grpSp>
        <p:nvGrpSpPr>
          <p:cNvPr id="79" name="그룹 78"/>
          <p:cNvGrpSpPr/>
          <p:nvPr/>
        </p:nvGrpSpPr>
        <p:grpSpPr>
          <a:xfrm>
            <a:off x="308919" y="790513"/>
            <a:ext cx="6240162" cy="650916"/>
            <a:chOff x="296652" y="790513"/>
            <a:chExt cx="6264696" cy="650916"/>
          </a:xfrm>
        </p:grpSpPr>
        <p:sp>
          <p:nvSpPr>
            <p:cNvPr id="80" name="직사각형 79"/>
            <p:cNvSpPr/>
            <p:nvPr/>
          </p:nvSpPr>
          <p:spPr>
            <a:xfrm>
              <a:off x="296652" y="842570"/>
              <a:ext cx="6264696" cy="540060"/>
            </a:xfrm>
            <a:prstGeom prst="rect">
              <a:avLst/>
            </a:prstGeom>
            <a:solidFill>
              <a:srgbClr val="028BE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296652" y="790513"/>
              <a:ext cx="6264696" cy="47294"/>
              <a:chOff x="296652" y="5388802"/>
              <a:chExt cx="6264696" cy="47294"/>
            </a:xfrm>
          </p:grpSpPr>
          <p:cxnSp>
            <p:nvCxnSpPr>
              <p:cNvPr id="85" name="직선 연결선 84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그룹 81"/>
            <p:cNvGrpSpPr/>
            <p:nvPr/>
          </p:nvGrpSpPr>
          <p:grpSpPr>
            <a:xfrm>
              <a:off x="296652" y="1394135"/>
              <a:ext cx="6264696" cy="47294"/>
              <a:chOff x="296652" y="5388802"/>
              <a:chExt cx="6264696" cy="47294"/>
            </a:xfrm>
          </p:grpSpPr>
          <p:cxnSp>
            <p:nvCxnSpPr>
              <p:cNvPr id="83" name="직선 연결선 82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TextBox 86"/>
          <p:cNvSpPr txBox="1"/>
          <p:nvPr/>
        </p:nvSpPr>
        <p:spPr>
          <a:xfrm>
            <a:off x="2992022" y="885139"/>
            <a:ext cx="87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16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defRPr>
            </a:lvl1pPr>
          </a:lstStyle>
          <a:p>
            <a:r>
              <a:rPr lang="ko-KR" altLang="en-US" sz="2400" b="1">
                <a:solidFill>
                  <a:srgbClr val="176CB9"/>
                </a:solidFill>
              </a:rPr>
              <a:t>차 례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05370" y="3664861"/>
            <a:ext cx="5976664" cy="722375"/>
            <a:chOff x="439601" y="1681457"/>
            <a:chExt cx="5976664" cy="722375"/>
          </a:xfrm>
        </p:grpSpPr>
        <p:sp>
          <p:nvSpPr>
            <p:cNvPr id="62" name="TextBox 61"/>
            <p:cNvSpPr txBox="1"/>
            <p:nvPr/>
          </p:nvSpPr>
          <p:spPr>
            <a:xfrm>
              <a:off x="439601" y="1681457"/>
              <a:ext cx="2225289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9. 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근로 중지 사전 신고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7856" y="2051935"/>
              <a:ext cx="2133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근로중지 사전 신고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93365" y="2065278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57p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4" name="직선 연결선 13"/>
            <p:cNvCxnSpPr>
              <a:stCxn id="66" idx="3"/>
              <a:endCxn id="12" idx="1"/>
            </p:cNvCxnSpPr>
            <p:nvPr/>
          </p:nvCxnSpPr>
          <p:spPr>
            <a:xfrm>
              <a:off x="2871774" y="2221212"/>
              <a:ext cx="3021591" cy="133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289636" y="4592462"/>
            <a:ext cx="5976664" cy="687546"/>
            <a:chOff x="439601" y="2555776"/>
            <a:chExt cx="5976664" cy="687546"/>
          </a:xfrm>
        </p:grpSpPr>
        <p:sp>
          <p:nvSpPr>
            <p:cNvPr id="63" name="TextBox 62"/>
            <p:cNvSpPr txBox="1"/>
            <p:nvPr/>
          </p:nvSpPr>
          <p:spPr>
            <a:xfrm>
              <a:off x="439601" y="2555776"/>
              <a:ext cx="2028119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10. 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활동확인서 발급</a:t>
              </a:r>
              <a:endParaRPr lang="en-US" altLang="ko-KR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7856" y="2904768"/>
              <a:ext cx="1874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활동확인서 발급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893365" y="2904768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61p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52" name="직선 연결선 151"/>
            <p:cNvCxnSpPr>
              <a:stCxn id="70" idx="3"/>
              <a:endCxn id="123" idx="1"/>
            </p:cNvCxnSpPr>
            <p:nvPr/>
          </p:nvCxnSpPr>
          <p:spPr>
            <a:xfrm>
              <a:off x="2612087" y="3074045"/>
              <a:ext cx="328127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305370" y="5513289"/>
            <a:ext cx="6057205" cy="703408"/>
            <a:chOff x="388305" y="3743629"/>
            <a:chExt cx="6057205" cy="703408"/>
          </a:xfrm>
        </p:grpSpPr>
        <p:sp>
          <p:nvSpPr>
            <p:cNvPr id="64" name="TextBox 63"/>
            <p:cNvSpPr txBox="1"/>
            <p:nvPr/>
          </p:nvSpPr>
          <p:spPr>
            <a:xfrm>
              <a:off x="388305" y="3743629"/>
              <a:ext cx="317317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11. 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모바일 사용 안내 </a:t>
              </a: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9271" y="4086732"/>
              <a:ext cx="1241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로그인</a:t>
              </a:r>
              <a:endPara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922610" y="4108483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65p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55" name="직선 연결선 154"/>
            <p:cNvCxnSpPr>
              <a:cxnSpLocks/>
            </p:cNvCxnSpPr>
            <p:nvPr/>
          </p:nvCxnSpPr>
          <p:spPr>
            <a:xfrm>
              <a:off x="1803745" y="4255836"/>
              <a:ext cx="4084662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591973" y="6236332"/>
            <a:ext cx="5770602" cy="399872"/>
            <a:chOff x="903576" y="5458492"/>
            <a:chExt cx="5770602" cy="399872"/>
          </a:xfrm>
        </p:grpSpPr>
        <p:sp>
          <p:nvSpPr>
            <p:cNvPr id="89" name="TextBox 88"/>
            <p:cNvSpPr txBox="1"/>
            <p:nvPr/>
          </p:nvSpPr>
          <p:spPr>
            <a:xfrm>
              <a:off x="903576" y="5458492"/>
              <a:ext cx="1277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>
                  <a:ln>
                    <a:solidFill>
                      <a:schemeClr val="tx1">
                        <a:alpha val="0"/>
                      </a:schemeClr>
                    </a:solidFill>
                  </a:ln>
                </a:defRPr>
              </a:lvl1pPr>
            </a:lstStyle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2)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신청안내</a:t>
              </a:r>
              <a:endPara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51278" y="5519810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66p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60" name="직선 연결선 159"/>
            <p:cNvCxnSpPr>
              <a:cxnSpLocks/>
              <a:stCxn id="89" idx="3"/>
            </p:cNvCxnSpPr>
            <p:nvPr/>
          </p:nvCxnSpPr>
          <p:spPr>
            <a:xfrm flipV="1">
              <a:off x="2181490" y="5624235"/>
              <a:ext cx="3872637" cy="353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/>
          <p:cNvGrpSpPr/>
          <p:nvPr/>
        </p:nvGrpSpPr>
        <p:grpSpPr>
          <a:xfrm>
            <a:off x="591973" y="6632479"/>
            <a:ext cx="5773457" cy="376629"/>
            <a:chOff x="1055976" y="5862825"/>
            <a:chExt cx="5773457" cy="376629"/>
          </a:xfrm>
        </p:grpSpPr>
        <p:sp>
          <p:nvSpPr>
            <p:cNvPr id="55" name="TextBox 54"/>
            <p:cNvSpPr txBox="1"/>
            <p:nvPr/>
          </p:nvSpPr>
          <p:spPr>
            <a:xfrm>
              <a:off x="1055976" y="5862825"/>
              <a:ext cx="1277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3)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신청현황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60" name="직선 연결선 59"/>
            <p:cNvCxnSpPr>
              <a:stCxn id="55" idx="3"/>
            </p:cNvCxnSpPr>
            <p:nvPr/>
          </p:nvCxnSpPr>
          <p:spPr>
            <a:xfrm flipV="1">
              <a:off x="2333890" y="6031928"/>
              <a:ext cx="3872637" cy="17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306533" y="5900900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72p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646783" y="7415029"/>
            <a:ext cx="5702611" cy="338554"/>
            <a:chOff x="772013" y="2445641"/>
            <a:chExt cx="5702611" cy="338554"/>
          </a:xfrm>
        </p:grpSpPr>
        <p:sp>
          <p:nvSpPr>
            <p:cNvPr id="76" name="TextBox 75"/>
            <p:cNvSpPr txBox="1"/>
            <p:nvPr/>
          </p:nvSpPr>
          <p:spPr>
            <a:xfrm>
              <a:off x="772013" y="2445641"/>
              <a:ext cx="1874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5)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학업시간표 입력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51724" y="2445641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74p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91" name="직선 연결선 90"/>
            <p:cNvCxnSpPr>
              <a:cxnSpLocks/>
            </p:cNvCxnSpPr>
            <p:nvPr/>
          </p:nvCxnSpPr>
          <p:spPr>
            <a:xfrm>
              <a:off x="2620633" y="2614918"/>
              <a:ext cx="324712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/>
          <p:cNvGrpSpPr/>
          <p:nvPr/>
        </p:nvGrpSpPr>
        <p:grpSpPr>
          <a:xfrm>
            <a:off x="591973" y="7020652"/>
            <a:ext cx="5770747" cy="351051"/>
            <a:chOff x="992331" y="5791047"/>
            <a:chExt cx="5770747" cy="351051"/>
          </a:xfrm>
        </p:grpSpPr>
        <p:sp>
          <p:nvSpPr>
            <p:cNvPr id="57" name="TextBox 56"/>
            <p:cNvSpPr txBox="1"/>
            <p:nvPr/>
          </p:nvSpPr>
          <p:spPr>
            <a:xfrm>
              <a:off x="992331" y="5803544"/>
              <a:ext cx="1338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4)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선정 결과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58" name="직선 연결선 57"/>
            <p:cNvCxnSpPr>
              <a:stCxn id="57" idx="3"/>
            </p:cNvCxnSpPr>
            <p:nvPr/>
          </p:nvCxnSpPr>
          <p:spPr>
            <a:xfrm flipV="1">
              <a:off x="2331159" y="5972647"/>
              <a:ext cx="3811723" cy="17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240178" y="5791047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73p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21DAF3A8-45F1-4AC0-AEF8-FF5328B60267}"/>
              </a:ext>
            </a:extLst>
          </p:cNvPr>
          <p:cNvGrpSpPr/>
          <p:nvPr/>
        </p:nvGrpSpPr>
        <p:grpSpPr>
          <a:xfrm>
            <a:off x="306612" y="1878538"/>
            <a:ext cx="5976664" cy="688019"/>
            <a:chOff x="439601" y="2555776"/>
            <a:chExt cx="5976664" cy="6880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FB61AC6-3465-48EC-B4B7-3CA85EB53E07}"/>
                </a:ext>
              </a:extLst>
            </p:cNvPr>
            <p:cNvSpPr txBox="1"/>
            <p:nvPr/>
          </p:nvSpPr>
          <p:spPr>
            <a:xfrm>
              <a:off x="439601" y="2555776"/>
              <a:ext cx="2271776" cy="64633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 startAt="7"/>
                <a:defRPr/>
              </a:pP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위치기반 동의 관리</a:t>
              </a:r>
              <a:endParaRPr lang="en-US" altLang="ko-KR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  <a:p>
              <a:pPr>
                <a:defRPr/>
              </a:pPr>
              <a:endParaRPr lang="ko-KR" altLang="en-US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BAB65E6-756A-4953-8201-4C4ADE7E83A7}"/>
                </a:ext>
              </a:extLst>
            </p:cNvPr>
            <p:cNvSpPr txBox="1"/>
            <p:nvPr/>
          </p:nvSpPr>
          <p:spPr>
            <a:xfrm>
              <a:off x="737856" y="2905241"/>
              <a:ext cx="2133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위치기반 동의 관리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51F7FD1-4B80-4C59-9CAE-5BF0FE943503}"/>
                </a:ext>
              </a:extLst>
            </p:cNvPr>
            <p:cNvSpPr txBox="1"/>
            <p:nvPr/>
          </p:nvSpPr>
          <p:spPr>
            <a:xfrm>
              <a:off x="5893365" y="2905241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49p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99" name="직선 연결선 98">
              <a:extLst>
                <a:ext uri="{FF2B5EF4-FFF2-40B4-BE49-F238E27FC236}">
                  <a16:creationId xmlns:a16="http://schemas.microsoft.com/office/drawing/2014/main" id="{05952173-A1A1-47BA-B6A1-B52778DAE70D}"/>
                </a:ext>
              </a:extLst>
            </p:cNvPr>
            <p:cNvCxnSpPr>
              <a:stCxn id="96" idx="3"/>
              <a:endCxn id="98" idx="1"/>
            </p:cNvCxnSpPr>
            <p:nvPr/>
          </p:nvCxnSpPr>
          <p:spPr>
            <a:xfrm>
              <a:off x="2871774" y="3074518"/>
              <a:ext cx="302159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9D3FA024-2CA9-4A73-8F9A-0D234B9757EE}"/>
              </a:ext>
            </a:extLst>
          </p:cNvPr>
          <p:cNvGrpSpPr/>
          <p:nvPr/>
        </p:nvGrpSpPr>
        <p:grpSpPr>
          <a:xfrm>
            <a:off x="324089" y="2712315"/>
            <a:ext cx="5976664" cy="688019"/>
            <a:chOff x="439601" y="2555776"/>
            <a:chExt cx="5976664" cy="6880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AB04E40-E232-4B95-8705-A64D7C5C5AB6}"/>
                </a:ext>
              </a:extLst>
            </p:cNvPr>
            <p:cNvSpPr txBox="1"/>
            <p:nvPr/>
          </p:nvSpPr>
          <p:spPr>
            <a:xfrm>
              <a:off x="439601" y="2555776"/>
              <a:ext cx="2125903" cy="64633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8.  </a:t>
              </a:r>
              <a:r>
                <a:rPr lang="ko-KR" altLang="en-US" b="1" spc="-150" dirty="0" err="1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근로장학기관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평가</a:t>
              </a:r>
              <a:endParaRPr lang="en-US" altLang="ko-KR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  <a:p>
              <a:pPr>
                <a:defRPr/>
              </a:pPr>
              <a:endParaRPr lang="ko-KR" altLang="en-US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FAE7F3B-1B19-44B2-B4EB-A9EF38E4B820}"/>
                </a:ext>
              </a:extLst>
            </p:cNvPr>
            <p:cNvSpPr txBox="1"/>
            <p:nvPr/>
          </p:nvSpPr>
          <p:spPr>
            <a:xfrm>
              <a:off x="737856" y="2905241"/>
              <a:ext cx="2073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 err="1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근로장학기관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 평가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623F5BF-D174-4080-AC2B-F9C1975CD511}"/>
                </a:ext>
              </a:extLst>
            </p:cNvPr>
            <p:cNvSpPr txBox="1"/>
            <p:nvPr/>
          </p:nvSpPr>
          <p:spPr>
            <a:xfrm>
              <a:off x="5893365" y="2905241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53p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57DDC7B2-CA5A-41E6-974D-076A33FC34D1}"/>
                </a:ext>
              </a:extLst>
            </p:cNvPr>
            <p:cNvCxnSpPr>
              <a:stCxn id="102" idx="3"/>
              <a:endCxn id="103" idx="1"/>
            </p:cNvCxnSpPr>
            <p:nvPr/>
          </p:nvCxnSpPr>
          <p:spPr>
            <a:xfrm>
              <a:off x="2810859" y="3074518"/>
              <a:ext cx="30825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9413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E5D3B4D-1DCE-41CE-9F2B-1A3AE0D60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15" y="1203094"/>
            <a:ext cx="5949205" cy="3263526"/>
          </a:xfrm>
          <a:prstGeom prst="rect">
            <a:avLst/>
          </a:prstGeom>
        </p:spPr>
      </p:pic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2628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F3FA74-85C4-4769-B310-89488C72C686}" type="slidenum">
              <a:rPr lang="ko-KR" altLang="en-US" smtClean="0"/>
              <a:pPr algn="ctr"/>
              <a:t>30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검색조건 선택 후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    ‘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등록할 기관 선택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※ </a:t>
            </a:r>
            <a:r>
              <a:rPr lang="ko-KR" altLang="en-US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기관 배정 후 업무스케줄 등록 가능</a:t>
            </a:r>
            <a:endParaRPr lang="en-US" altLang="ko-KR" sz="1400" b="1" spc="-15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097479" y="3025924"/>
            <a:ext cx="4038854" cy="130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42438" y="3284525"/>
            <a:ext cx="5794874" cy="256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42438" y="3684004"/>
            <a:ext cx="277284" cy="536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52988" y="311762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25529" y="3593998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45582" y="711377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445582" y="740888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등록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676" y="5541612"/>
            <a:ext cx="680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관리</a:t>
            </a:r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23AC6AB7-AB54-4B39-A587-23E8D16485A6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왼쪽 대괄호 31">
            <a:extLst>
              <a:ext uri="{FF2B5EF4-FFF2-40B4-BE49-F238E27FC236}">
                <a16:creationId xmlns:a16="http://schemas.microsoft.com/office/drawing/2014/main" id="{0D1B318E-07D7-4B7F-AED8-B7CF74D49032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CB6C015-8667-4A60-B072-10A2CBE24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7114650"/>
            <a:ext cx="600075" cy="24765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11ADDC7-C9E5-4EB8-A78F-D257F0EBD6EA}"/>
              </a:ext>
            </a:extLst>
          </p:cNvPr>
          <p:cNvSpPr/>
          <p:nvPr/>
        </p:nvSpPr>
        <p:spPr>
          <a:xfrm>
            <a:off x="1341653" y="3995936"/>
            <a:ext cx="331440" cy="13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630E8B8-FF96-45EA-A7BF-EB7555DED2CF}"/>
              </a:ext>
            </a:extLst>
          </p:cNvPr>
          <p:cNvSpPr/>
          <p:nvPr/>
        </p:nvSpPr>
        <p:spPr>
          <a:xfrm>
            <a:off x="1834529" y="3974668"/>
            <a:ext cx="441945" cy="14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040FF5C-8DC5-4299-B2E9-6E601FC785CD}"/>
              </a:ext>
            </a:extLst>
          </p:cNvPr>
          <p:cNvSpPr/>
          <p:nvPr/>
        </p:nvSpPr>
        <p:spPr>
          <a:xfrm>
            <a:off x="2958360" y="3984744"/>
            <a:ext cx="708765" cy="120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4852CFA-784B-4F94-801A-09A183CCFA2C}"/>
              </a:ext>
            </a:extLst>
          </p:cNvPr>
          <p:cNvSpPr/>
          <p:nvPr/>
        </p:nvSpPr>
        <p:spPr>
          <a:xfrm>
            <a:off x="4689032" y="3994268"/>
            <a:ext cx="708765" cy="120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7932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609B73D-5783-4F66-8C94-E6DBC3D9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47" y="955883"/>
            <a:ext cx="5659906" cy="3948365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31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배정된 기관의 정보를 확인합니다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활동예정요일에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버튼 클릭하여 활동예정시간 입력 후 활동 내용을 입력합니다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              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버튼을 클릭합니다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※ </a:t>
            </a:r>
            <a:r>
              <a:rPr lang="ko-KR" altLang="en-US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기반으로 출근부 작성이 가능하므로 </a:t>
            </a:r>
            <a:r>
              <a:rPr lang="ko-KR" altLang="en-US" sz="1400" b="1" spc="-150" dirty="0" err="1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활동 전 업무스케줄 등록 필수</a:t>
            </a:r>
            <a:endParaRPr lang="en-US" altLang="ko-KR" sz="1400" b="1" spc="-15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직각 삼각형 14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433390" y="676582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433390" y="719114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41240" y="762458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등록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677" y="5541612"/>
            <a:ext cx="680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관리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47850" y="2331611"/>
            <a:ext cx="5611103" cy="2348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360609" y="1657731"/>
            <a:ext cx="860619" cy="6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47850" y="1756524"/>
            <a:ext cx="5611103" cy="391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02851" y="4748030"/>
            <a:ext cx="288400" cy="109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377494" y="2182031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5614819" y="4570256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4" name="왼쪽 대괄호 33">
            <a:extLst>
              <a:ext uri="{FF2B5EF4-FFF2-40B4-BE49-F238E27FC236}">
                <a16:creationId xmlns:a16="http://schemas.microsoft.com/office/drawing/2014/main" id="{3A98B6C9-0C15-4430-88E1-47FFE8B85600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왼쪽 대괄호 34">
            <a:extLst>
              <a:ext uri="{FF2B5EF4-FFF2-40B4-BE49-F238E27FC236}">
                <a16:creationId xmlns:a16="http://schemas.microsoft.com/office/drawing/2014/main" id="{2C887620-7D79-47F1-9817-9C2E427A0634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460036" y="1649446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40A5C133-CA04-4955-ADBA-899D2B9153B2}"/>
              </a:ext>
            </a:extLst>
          </p:cNvPr>
          <p:cNvSpPr/>
          <p:nvPr/>
        </p:nvSpPr>
        <p:spPr>
          <a:xfrm>
            <a:off x="4293096" y="2228717"/>
            <a:ext cx="305891" cy="84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92CCF0C-587B-44D4-B519-37ADC8E6C08E}"/>
              </a:ext>
            </a:extLst>
          </p:cNvPr>
          <p:cNvSpPr/>
          <p:nvPr/>
        </p:nvSpPr>
        <p:spPr>
          <a:xfrm>
            <a:off x="2611611" y="2717310"/>
            <a:ext cx="305891" cy="84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FDD90104-F152-4B61-B6B2-2545297EE15D}"/>
              </a:ext>
            </a:extLst>
          </p:cNvPr>
          <p:cNvSpPr/>
          <p:nvPr/>
        </p:nvSpPr>
        <p:spPr>
          <a:xfrm>
            <a:off x="3665050" y="2720932"/>
            <a:ext cx="305891" cy="84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2AE7D67-4015-409B-90D2-5FC407C89D47}"/>
              </a:ext>
            </a:extLst>
          </p:cNvPr>
          <p:cNvSpPr/>
          <p:nvPr/>
        </p:nvSpPr>
        <p:spPr>
          <a:xfrm>
            <a:off x="2595679" y="2830219"/>
            <a:ext cx="689305" cy="84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972DE3D9-D29B-42F1-BFF2-0D639C7B8FD1}"/>
              </a:ext>
            </a:extLst>
          </p:cNvPr>
          <p:cNvSpPr/>
          <p:nvPr/>
        </p:nvSpPr>
        <p:spPr>
          <a:xfrm>
            <a:off x="2628900" y="4442367"/>
            <a:ext cx="689305" cy="84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498C11C-ADDA-43B5-8559-1516FF66D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32" y="7198650"/>
            <a:ext cx="381000" cy="18097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B7730DE-103B-4219-A27A-D2A76766A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68" y="7622244"/>
            <a:ext cx="5334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2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6" name="타원 5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66986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04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7437" y="4492170"/>
            <a:ext cx="2783134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 사전교육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35130" y="5279380"/>
            <a:ext cx="438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 사전교육 수강 전 필수 체크사항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1332" y="565212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 사전교육 수강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5501" y="6021452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3) </a:t>
            </a:r>
            <a:r>
              <a:rPr lang="ko-KR" altLang="en-US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서약서 확인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5473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직선 연결선 63"/>
          <p:cNvCxnSpPr/>
          <p:nvPr/>
        </p:nvCxnSpPr>
        <p:spPr>
          <a:xfrm>
            <a:off x="5091771" y="3719179"/>
            <a:ext cx="0" cy="58736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33</a:t>
            </a:fld>
            <a:endParaRPr lang="ko-KR" altLang="en-US" dirty="0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3679005" y="2349323"/>
            <a:ext cx="2861909" cy="1512569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1)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학생을 기관에 배정완료</a:t>
            </a:r>
            <a:endParaRPr lang="en-US" altLang="ko-KR" sz="1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361950"/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하였는지</a:t>
            </a:r>
            <a:endParaRPr lang="en-US" altLang="ko-KR" sz="1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1729159" y="3719179"/>
            <a:ext cx="1920" cy="61077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1729159" y="4325496"/>
            <a:ext cx="3399683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3429000" y="4381505"/>
            <a:ext cx="0" cy="91732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94385" y="4773068"/>
            <a:ext cx="6269230" cy="3721148"/>
            <a:chOff x="282531" y="4773068"/>
            <a:chExt cx="6269230" cy="3721148"/>
          </a:xfrm>
        </p:grpSpPr>
        <p:sp>
          <p:nvSpPr>
            <p:cNvPr id="84" name="모서리가 둥근 직사각형 83"/>
            <p:cNvSpPr/>
            <p:nvPr/>
          </p:nvSpPr>
          <p:spPr>
            <a:xfrm>
              <a:off x="293311" y="5298827"/>
              <a:ext cx="6247603" cy="3195389"/>
            </a:xfrm>
            <a:prstGeom prst="roundRect">
              <a:avLst>
                <a:gd name="adj" fmla="val 7773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r>
                <a:rPr lang="en-US" altLang="ko-KR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- </a:t>
              </a:r>
              <a:r>
                <a:rPr lang="ko-KR" altLang="en-US" sz="1900" dirty="0" err="1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튜터와</a:t>
              </a:r>
              <a:r>
                <a:rPr lang="ko-KR" altLang="en-US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대학 모두 필수사항 이행을 완료한 경우에만</a:t>
              </a:r>
              <a:endParaRPr lang="en-US" altLang="ko-KR" sz="1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indent="185738"/>
              <a:r>
                <a:rPr lang="ko-KR" altLang="en-US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온라인 사전교육 수강이 가능해집니다</a:t>
              </a:r>
              <a:r>
                <a:rPr lang="en-US" altLang="ko-KR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endParaRPr lang="en-US" altLang="ko-KR" sz="1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r>
                <a:rPr lang="en-US" altLang="ko-KR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- </a:t>
              </a:r>
              <a:r>
                <a:rPr lang="ko-KR" altLang="en-US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온라인 사전교육을 수강하지 않으면 온라인 출근부 </a:t>
              </a:r>
              <a:endParaRPr lang="en-US" altLang="ko-KR" sz="1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indent="185738"/>
              <a:r>
                <a:rPr lang="ko-KR" altLang="en-US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입력이 불가능</a:t>
              </a:r>
              <a:r>
                <a:rPr lang="ko-KR" altLang="en-US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합니다</a:t>
              </a:r>
              <a:r>
                <a:rPr lang="en-US" altLang="ko-KR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endParaRPr lang="en-US" altLang="ko-KR" sz="1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r>
                <a:rPr lang="en-US" altLang="ko-KR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- </a:t>
              </a:r>
              <a:r>
                <a:rPr lang="ko-KR" altLang="en-US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대학 오프라인 사전교육을 수강하였더라도 </a:t>
              </a:r>
              <a:endParaRPr lang="en-US" altLang="ko-KR" sz="19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indent="185738"/>
              <a:r>
                <a:rPr lang="ko-KR" altLang="en-US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온라인 사전교육 이수는 필수입니다</a:t>
              </a:r>
              <a:r>
                <a:rPr lang="en-US" altLang="ko-KR" sz="19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85" name="양쪽 모서리가 둥근 사각형 84"/>
            <p:cNvSpPr/>
            <p:nvPr/>
          </p:nvSpPr>
          <p:spPr>
            <a:xfrm>
              <a:off x="282531" y="4773068"/>
              <a:ext cx="6269230" cy="956881"/>
            </a:xfrm>
            <a:prstGeom prst="round2SameRect">
              <a:avLst/>
            </a:prstGeom>
            <a:solidFill>
              <a:srgbClr val="31AAF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5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온라인 사전교육</a:t>
              </a: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296652" y="712492"/>
            <a:ext cx="6264696" cy="47294"/>
            <a:chOff x="296652" y="5388802"/>
            <a:chExt cx="6264696" cy="47294"/>
          </a:xfrm>
        </p:grpSpPr>
        <p:cxnSp>
          <p:nvCxnSpPr>
            <p:cNvPr id="87" name="직선 연결선 8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그룹 88"/>
          <p:cNvGrpSpPr/>
          <p:nvPr/>
        </p:nvGrpSpPr>
        <p:grpSpPr>
          <a:xfrm>
            <a:off x="296652" y="1316114"/>
            <a:ext cx="6264696" cy="47294"/>
            <a:chOff x="296652" y="5388802"/>
            <a:chExt cx="6264696" cy="47294"/>
          </a:xfrm>
        </p:grpSpPr>
        <p:cxnSp>
          <p:nvCxnSpPr>
            <p:cNvPr id="90" name="직선 연결선 8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265841" y="852602"/>
            <a:ext cx="61510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7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 사전교육 진행 전 잠깐</a:t>
            </a:r>
            <a:r>
              <a:rPr lang="en-US" altLang="ko-KR" sz="17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!!! </a:t>
            </a:r>
            <a:r>
              <a:rPr lang="ko-KR" altLang="en-US" sz="17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필수체크 사항을 확인해주세요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96652" y="154112"/>
            <a:ext cx="476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 사전교육 수강 전 필수체크사항</a:t>
            </a:r>
          </a:p>
        </p:txBody>
      </p:sp>
      <p:sp>
        <p:nvSpPr>
          <p:cNvPr id="48" name="모서리가 둥근 직사각형 47"/>
          <p:cNvSpPr/>
          <p:nvPr/>
        </p:nvSpPr>
        <p:spPr>
          <a:xfrm>
            <a:off x="338295" y="2361515"/>
            <a:ext cx="2861909" cy="1512569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1)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시간표 입력을 </a:t>
            </a:r>
            <a:endParaRPr lang="en-US" altLang="ko-KR" sz="1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완료하였는지</a:t>
            </a:r>
            <a:endParaRPr lang="en-US" altLang="ko-KR" sz="1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2)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등록을</a:t>
            </a:r>
            <a:endParaRPr lang="en-US" altLang="ko-KR" sz="1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완료하였는지</a:t>
            </a:r>
            <a:endParaRPr lang="en-US" altLang="ko-KR" sz="15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7" name="양쪽 모서리가 둥근 사각형 46"/>
          <p:cNvSpPr/>
          <p:nvPr/>
        </p:nvSpPr>
        <p:spPr>
          <a:xfrm>
            <a:off x="325906" y="1612927"/>
            <a:ext cx="2890527" cy="907051"/>
          </a:xfrm>
          <a:prstGeom prst="round2SameRect">
            <a:avLst/>
          </a:prstGeom>
          <a:solidFill>
            <a:srgbClr val="31AAF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b="1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</a:t>
            </a:r>
            <a:r>
              <a:rPr lang="ko-KR" altLang="en-US" sz="3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터</a:t>
            </a:r>
          </a:p>
        </p:txBody>
      </p:sp>
      <p:sp>
        <p:nvSpPr>
          <p:cNvPr id="50" name="이등변 삼각형 49"/>
          <p:cNvSpPr/>
          <p:nvPr/>
        </p:nvSpPr>
        <p:spPr>
          <a:xfrm flipV="1">
            <a:off x="1641882" y="2496092"/>
            <a:ext cx="279302" cy="132494"/>
          </a:xfrm>
          <a:prstGeom prst="triangle">
            <a:avLst/>
          </a:prstGeom>
          <a:solidFill>
            <a:srgbClr val="31AAF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00" b="1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2" name="양쪽 모서리가 둥근 사각형 51"/>
          <p:cNvSpPr/>
          <p:nvPr/>
        </p:nvSpPr>
        <p:spPr>
          <a:xfrm>
            <a:off x="3667124" y="1612927"/>
            <a:ext cx="2890527" cy="907051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b="1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 학</a:t>
            </a:r>
            <a:endParaRPr lang="ko-KR" altLang="en-US" sz="3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3" name="이등변 삼각형 52"/>
          <p:cNvSpPr/>
          <p:nvPr/>
        </p:nvSpPr>
        <p:spPr>
          <a:xfrm flipV="1">
            <a:off x="5008823" y="2496092"/>
            <a:ext cx="279302" cy="13249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00" b="1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09635" y="1595880"/>
            <a:ext cx="8489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필수체크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629568" y="1595880"/>
            <a:ext cx="8489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필수체크</a:t>
            </a:r>
          </a:p>
        </p:txBody>
      </p:sp>
    </p:spTree>
    <p:extLst>
      <p:ext uri="{BB962C8B-B14F-4D97-AF65-F5344CB8AC3E}">
        <p14:creationId xmlns:p14="http://schemas.microsoft.com/office/powerpoint/2010/main" val="537932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0062F03-15F3-49CF-BC82-E8E78D334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3" y="1038498"/>
            <a:ext cx="5835774" cy="368590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34</a:t>
            </a:fld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‘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 온라인 사전교육 영상 수강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주요내용</a:t>
            </a:r>
            <a:r>
              <a:rPr lang="en-US" altLang="ko-KR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 사업 취지</a:t>
            </a:r>
            <a:r>
              <a:rPr lang="en-US" altLang="ko-KR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 유의사항 </a:t>
            </a:r>
            <a:r>
              <a:rPr lang="en-US" altLang="ko-KR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 학생상담 및 갈등 상황 대처</a:t>
            </a:r>
            <a:r>
              <a:rPr lang="en-US" altLang="ko-KR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 학생 다양성의 이해</a:t>
            </a:r>
            <a:r>
              <a:rPr lang="en-US" altLang="ko-KR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 진로지도 노하우 및 효과적인 대화법</a:t>
            </a:r>
            <a:r>
              <a:rPr lang="en-US" altLang="ko-KR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⑤ 효과적이고 </a:t>
            </a:r>
            <a:r>
              <a:rPr lang="ko-KR" altLang="en-US" sz="12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의미있는</a:t>
            </a:r>
            <a:r>
              <a:rPr lang="ko-KR" altLang="en-US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학습 </a:t>
            </a:r>
            <a:r>
              <a:rPr lang="ko-KR" altLang="en-US" sz="12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en-US" altLang="ko-KR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⑥ 안전사고 예방 교육</a:t>
            </a:r>
            <a:endParaRPr lang="en-US" altLang="ko-KR" sz="12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</p:txBody>
      </p:sp>
      <p:sp>
        <p:nvSpPr>
          <p:cNvPr id="14" name="직각 삼각형 1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433390" y="701322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6652" y="154112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 사전교육 수강 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34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-31319" y="5560372"/>
            <a:ext cx="6939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서약서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/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온라인사전교육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4827986" y="4301013"/>
            <a:ext cx="399334" cy="141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4539954" y="4094860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44" name="Picture 2" descr="C:\Users\p_wowns\Desktop\학생신청\20180220_1103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6" t="62689" r="20800" b="33177"/>
          <a:stretch/>
        </p:blipFill>
        <p:spPr bwMode="auto">
          <a:xfrm>
            <a:off x="752473" y="6992170"/>
            <a:ext cx="685463" cy="2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7D5F1B49-9B62-4ECC-BEEF-367C127CC906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왼쪽 대괄호 27">
            <a:extLst>
              <a:ext uri="{FF2B5EF4-FFF2-40B4-BE49-F238E27FC236}">
                <a16:creationId xmlns:a16="http://schemas.microsoft.com/office/drawing/2014/main" id="{58B24C5D-D249-49B5-A528-9BA4A5F978F9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622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1EE1877-3394-4AB2-9D9F-8AAA59A40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66" y="1018039"/>
            <a:ext cx="5808027" cy="3800145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35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308844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※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사전교육은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6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회에 걸쳐 이루어지며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6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차시까지 모두 이수하여야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이후 활동내역에 대해 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185738">
              <a:lnSpc>
                <a:spcPct val="130000"/>
              </a:lnSpc>
            </a:pP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출근부 작성이 가능합니다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진도율이 사전교육 </a:t>
            </a:r>
            <a:r>
              <a:rPr lang="en-US" altLang="ko-KR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6</a:t>
            </a:r>
            <a:r>
              <a:rPr lang="ko-KR" altLang="en-US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 모두</a:t>
            </a:r>
            <a:r>
              <a:rPr lang="en-US" altLang="ko-KR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100%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인지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화면 하단 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185738">
              <a:lnSpc>
                <a:spcPct val="130000"/>
              </a:lnSpc>
            </a:pPr>
            <a:r>
              <a:rPr lang="en-US" altLang="ko-KR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온라인 사전교육을 이수하였습니다</a:t>
            </a:r>
            <a:r>
              <a:rPr lang="en-US" altLang="ko-KR" sz="1400" b="1" spc="-15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.)</a:t>
            </a:r>
            <a:r>
              <a:rPr lang="en-US" altLang="ko-KR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라는 메시지가 출력되는지</a:t>
            </a:r>
            <a:r>
              <a:rPr lang="en-US" altLang="ko-KR" sz="1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반드시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확인 바랍니다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※ 2022</a:t>
            </a:r>
            <a:r>
              <a:rPr lang="ko-KR" altLang="en-US" sz="14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년도 교사대생 등 대학생 </a:t>
            </a:r>
            <a:r>
              <a:rPr lang="ko-KR" altLang="en-US" sz="1400" dirty="0" err="1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참여를 신청한</a:t>
            </a:r>
            <a:r>
              <a:rPr lang="en-US" altLang="ko-KR" sz="14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학생은 </a:t>
            </a:r>
            <a:endParaRPr lang="en-US" altLang="ko-KR" sz="1400" dirty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indent="177800">
              <a:lnSpc>
                <a:spcPct val="120000"/>
              </a:lnSpc>
            </a:pPr>
            <a:r>
              <a:rPr lang="en-US" altLang="ko-KR" sz="1400" b="1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2022. 3. 1.(</a:t>
            </a:r>
            <a:r>
              <a:rPr lang="ko-KR" altLang="en-US" sz="1400" b="1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화</a:t>
            </a:r>
            <a:r>
              <a:rPr lang="en-US" altLang="ko-KR" sz="1400" b="1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r>
              <a:rPr lang="ko-KR" altLang="en-US" sz="1400" b="1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부터 온라인 사전교육 수강 가능</a:t>
            </a:r>
            <a:endParaRPr lang="en-US" altLang="ko-KR" sz="1400" b="1" dirty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※ 2022. 3. 1.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이전에 온라인 사전교육을 수강할 경우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전년도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(2021)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대학생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indent="177800">
              <a:lnSpc>
                <a:spcPct val="12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청소년교육지원장학금 사전교육을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수강한 것으로 인정되므로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2022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년도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</a:p>
          <a:p>
            <a:pPr indent="177800">
              <a:lnSpc>
                <a:spcPct val="12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활동내역에 대한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입력이 불가합니다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indent="185738">
              <a:lnSpc>
                <a:spcPct val="130000"/>
              </a:lnSpc>
            </a:pP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96652" y="154112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 사전교육 수강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31321" y="5560372"/>
            <a:ext cx="6939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서약서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/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온라인사전교육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899703" y="3974537"/>
            <a:ext cx="338922" cy="454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806238" y="4621902"/>
            <a:ext cx="1128514" cy="179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왼쪽 대괄호 19">
            <a:extLst>
              <a:ext uri="{FF2B5EF4-FFF2-40B4-BE49-F238E27FC236}">
                <a16:creationId xmlns:a16="http://schemas.microsoft.com/office/drawing/2014/main" id="{34E50343-4C2A-4249-8736-CE8DB9ECBDFE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왼쪽 대괄호 20">
            <a:extLst>
              <a:ext uri="{FF2B5EF4-FFF2-40B4-BE49-F238E27FC236}">
                <a16:creationId xmlns:a16="http://schemas.microsoft.com/office/drawing/2014/main" id="{74499DA9-3685-4D42-A84A-A3D0C589E5AC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207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A133FC97-79A9-48C6-8E2B-9C42CCC6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11" y="982843"/>
            <a:ext cx="5891533" cy="3796236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</a:t>
            </a:r>
            <a:r>
              <a:rPr lang="en-US" altLang="ko-KR" sz="14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‘                          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‘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을 클릭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60432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36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014714" y="2625646"/>
            <a:ext cx="1005086" cy="269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137" y="5552678"/>
            <a:ext cx="64508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서약서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/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온라인사전교육</a:t>
            </a:r>
          </a:p>
        </p:txBody>
      </p:sp>
      <p:sp>
        <p:nvSpPr>
          <p:cNvPr id="33" name="타원 32"/>
          <p:cNvSpPr/>
          <p:nvPr/>
        </p:nvSpPr>
        <p:spPr>
          <a:xfrm>
            <a:off x="4721677" y="253946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445582" y="73986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652" y="154112"/>
            <a:ext cx="237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3) </a:t>
            </a:r>
            <a:r>
              <a:rPr lang="ko-KR" altLang="en-US" sz="2000" b="1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서약서 확인</a:t>
            </a:r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56D69A0D-4E67-4D48-B55D-D9F3D82C0447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왼쪽 대괄호 27">
            <a:extLst>
              <a:ext uri="{FF2B5EF4-FFF2-40B4-BE49-F238E27FC236}">
                <a16:creationId xmlns:a16="http://schemas.microsoft.com/office/drawing/2014/main" id="{3E8D4CCD-9804-4CFF-BEF8-A30321C2C023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823C71-C313-4799-AD29-95A80726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33" y="7428770"/>
            <a:ext cx="1299854" cy="3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4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86F4CD4-CC4F-49AE-B598-BC8041E28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023334"/>
            <a:ext cx="5851662" cy="3755271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37</a:t>
            </a:fld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‘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‘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서약서 내용 및 </a:t>
            </a:r>
            <a:r>
              <a:rPr lang="ko-KR" altLang="en-US" sz="1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제재 사유 확인 후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   ‘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 ‘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 후 인증 수단 선택하여 인증 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직각 삼각형 1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433390" y="674545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421667" y="717246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6652" y="154112"/>
            <a:ext cx="237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3) </a:t>
            </a:r>
            <a:r>
              <a:rPr lang="ko-KR" altLang="en-US" sz="2000" b="1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서약서 확인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34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-31319" y="5560372"/>
            <a:ext cx="6939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서약서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/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온라인사전교육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5085184" y="3261268"/>
            <a:ext cx="436385" cy="208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4941168" y="2971770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095204" y="4108465"/>
            <a:ext cx="475688" cy="275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7D5F1B49-9B62-4ECC-BEEF-367C127CC906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왼쪽 대괄호 27">
            <a:extLst>
              <a:ext uri="{FF2B5EF4-FFF2-40B4-BE49-F238E27FC236}">
                <a16:creationId xmlns:a16="http://schemas.microsoft.com/office/drawing/2014/main" id="{58B24C5D-D249-49B5-A528-9BA4A5F978F9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840946" y="3936896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DF70716-D28C-4EF8-97CC-A42BC83E0F86}"/>
              </a:ext>
            </a:extLst>
          </p:cNvPr>
          <p:cNvSpPr/>
          <p:nvPr/>
        </p:nvSpPr>
        <p:spPr>
          <a:xfrm>
            <a:off x="1887415" y="3575537"/>
            <a:ext cx="304800" cy="164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FCDAB242-3396-4120-ADF5-B4DA2B9D18A6}"/>
              </a:ext>
            </a:extLst>
          </p:cNvPr>
          <p:cNvSpPr/>
          <p:nvPr/>
        </p:nvSpPr>
        <p:spPr>
          <a:xfrm>
            <a:off x="1599383" y="3441861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AA0121F-92AA-424E-B90C-186646CBB4FF}"/>
              </a:ext>
            </a:extLst>
          </p:cNvPr>
          <p:cNvSpPr/>
          <p:nvPr/>
        </p:nvSpPr>
        <p:spPr>
          <a:xfrm>
            <a:off x="2324099" y="4591524"/>
            <a:ext cx="383931" cy="144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A8CC68C7-FF07-44DA-85E4-90892A867B06}"/>
              </a:ext>
            </a:extLst>
          </p:cNvPr>
          <p:cNvSpPr/>
          <p:nvPr/>
        </p:nvSpPr>
        <p:spPr>
          <a:xfrm>
            <a:off x="2069841" y="4440790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781103-78F4-4AEE-A3A2-5E96D03D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06" y="6700829"/>
            <a:ext cx="909680" cy="381199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9C139595-FEB0-4A03-BEFA-DC6D39A18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464" y="3679205"/>
            <a:ext cx="2066126" cy="1115534"/>
          </a:xfrm>
          <a:prstGeom prst="rect">
            <a:avLst/>
          </a:prstGeom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965E3CA4-ACF1-4239-A6E8-E31A9D8BCA74}"/>
              </a:ext>
            </a:extLst>
          </p:cNvPr>
          <p:cNvSpPr/>
          <p:nvPr/>
        </p:nvSpPr>
        <p:spPr>
          <a:xfrm>
            <a:off x="4119999" y="3707829"/>
            <a:ext cx="2034616" cy="993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BF238A2-ADE0-4B03-A748-4F0002D30F27}"/>
              </a:ext>
            </a:extLst>
          </p:cNvPr>
          <p:cNvSpPr/>
          <p:nvPr/>
        </p:nvSpPr>
        <p:spPr>
          <a:xfrm>
            <a:off x="3617324" y="4196247"/>
            <a:ext cx="467115" cy="242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C9AECA4-E4D7-4864-9BE3-13AE71BF0F9F}"/>
              </a:ext>
            </a:extLst>
          </p:cNvPr>
          <p:cNvSpPr/>
          <p:nvPr/>
        </p:nvSpPr>
        <p:spPr>
          <a:xfrm>
            <a:off x="3063901" y="4290998"/>
            <a:ext cx="672406" cy="195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EA0D43C2-A3E7-4286-9F95-6BB87C696123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2708030" y="4170272"/>
            <a:ext cx="1470087" cy="4935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93A4A4B5-1AF6-480F-AC77-0B89CE03B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29" y="7096696"/>
            <a:ext cx="833251" cy="391628"/>
          </a:xfrm>
          <a:prstGeom prst="rect">
            <a:avLst/>
          </a:prstGeom>
        </p:spPr>
      </p:pic>
      <p:sp>
        <p:nvSpPr>
          <p:cNvPr id="53" name="타원 52">
            <a:extLst>
              <a:ext uri="{FF2B5EF4-FFF2-40B4-BE49-F238E27FC236}">
                <a16:creationId xmlns:a16="http://schemas.microsoft.com/office/drawing/2014/main" id="{DA401975-28CD-4FCA-B213-518FF9940DF3}"/>
              </a:ext>
            </a:extLst>
          </p:cNvPr>
          <p:cNvSpPr/>
          <p:nvPr/>
        </p:nvSpPr>
        <p:spPr>
          <a:xfrm>
            <a:off x="421667" y="761428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494AE109-9786-4648-BECC-DD94D0DFAE37}"/>
              </a:ext>
            </a:extLst>
          </p:cNvPr>
          <p:cNvSpPr/>
          <p:nvPr/>
        </p:nvSpPr>
        <p:spPr>
          <a:xfrm>
            <a:off x="445113" y="8036313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55" name="Picture 9">
            <a:extLst>
              <a:ext uri="{FF2B5EF4-FFF2-40B4-BE49-F238E27FC236}">
                <a16:creationId xmlns:a16="http://schemas.microsoft.com/office/drawing/2014/main" id="{6FE4F8EA-A9D7-4FCA-8452-FB74789E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6" y="8036313"/>
            <a:ext cx="9239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944AC23-9DDF-464C-93A6-85C8B3269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811" y="7614282"/>
            <a:ext cx="542437" cy="1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17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D8B865C7-A963-48BF-AC3E-B000B9D0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66" y="1018039"/>
            <a:ext cx="5808027" cy="3800145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38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96652" y="154112"/>
            <a:ext cx="237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3) </a:t>
            </a:r>
            <a:r>
              <a:rPr lang="ko-KR" altLang="en-US" sz="2000" b="1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서약서 확인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31321" y="5560372"/>
            <a:ext cx="6939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서약서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/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온라인사전교육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387837" y="2886263"/>
            <a:ext cx="504056" cy="9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469400" y="3117520"/>
            <a:ext cx="203223" cy="9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서약서 확인 후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서약서를 확인하였습니다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문구가 출력되는지 반드시 확인하시기 바랍니다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※ </a:t>
            </a:r>
            <a:r>
              <a:rPr lang="ko-KR" altLang="en-US" sz="1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서약서 미확인 시 출근부 입력이 불가합니다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02065" y="2926358"/>
            <a:ext cx="957808" cy="225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4BC33361-D6A8-4C55-AA52-379458522400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32F121FE-64F0-49BE-B8E1-71CF68B75310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233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5" name="타원 4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66986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05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6511" y="4492170"/>
            <a:ext cx="2064989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607301" y="5279380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8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08919" y="790513"/>
            <a:ext cx="6240162" cy="650916"/>
            <a:chOff x="296652" y="790513"/>
            <a:chExt cx="6264696" cy="650916"/>
          </a:xfrm>
        </p:grpSpPr>
        <p:sp>
          <p:nvSpPr>
            <p:cNvPr id="8" name="직사각형 7"/>
            <p:cNvSpPr/>
            <p:nvPr/>
          </p:nvSpPr>
          <p:spPr>
            <a:xfrm>
              <a:off x="296652" y="842570"/>
              <a:ext cx="6264696" cy="540060"/>
            </a:xfrm>
            <a:prstGeom prst="rect">
              <a:avLst/>
            </a:prstGeom>
            <a:solidFill>
              <a:srgbClr val="028BE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296652" y="790513"/>
              <a:ext cx="6264696" cy="47294"/>
              <a:chOff x="296652" y="5388802"/>
              <a:chExt cx="6264696" cy="47294"/>
            </a:xfrm>
          </p:grpSpPr>
          <p:cxnSp>
            <p:nvCxnSpPr>
              <p:cNvPr id="13" name="직선 연결선 12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그룹 9"/>
            <p:cNvGrpSpPr/>
            <p:nvPr/>
          </p:nvGrpSpPr>
          <p:grpSpPr>
            <a:xfrm>
              <a:off x="296652" y="1394135"/>
              <a:ext cx="6264696" cy="47294"/>
              <a:chOff x="296652" y="5388802"/>
              <a:chExt cx="6264696" cy="47294"/>
            </a:xfrm>
          </p:grpSpPr>
          <p:cxnSp>
            <p:nvCxnSpPr>
              <p:cNvPr id="11" name="직선 연결선 10"/>
              <p:cNvCxnSpPr/>
              <p:nvPr/>
            </p:nvCxnSpPr>
            <p:spPr>
              <a:xfrm>
                <a:off x="296652" y="5436096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296652" y="5388802"/>
                <a:ext cx="6264696" cy="0"/>
              </a:xfrm>
              <a:prstGeom prst="line">
                <a:avLst/>
              </a:prstGeom>
              <a:ln w="19050">
                <a:solidFill>
                  <a:srgbClr val="028BE8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2992022" y="885139"/>
            <a:ext cx="87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16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defRPr>
            </a:lvl1pPr>
          </a:lstStyle>
          <a:p>
            <a:r>
              <a:rPr lang="ko-KR" altLang="en-US" sz="2400" b="1">
                <a:solidFill>
                  <a:srgbClr val="176CB9"/>
                </a:solidFill>
              </a:rPr>
              <a:t>차 례</a:t>
            </a:r>
          </a:p>
        </p:txBody>
      </p:sp>
      <p:grpSp>
        <p:nvGrpSpPr>
          <p:cNvPr id="62" name="그룹 61"/>
          <p:cNvGrpSpPr/>
          <p:nvPr/>
        </p:nvGrpSpPr>
        <p:grpSpPr>
          <a:xfrm>
            <a:off x="295237" y="5810986"/>
            <a:ext cx="5974188" cy="758344"/>
            <a:chOff x="425080" y="1479478"/>
            <a:chExt cx="5974188" cy="758344"/>
          </a:xfrm>
        </p:grpSpPr>
        <p:sp>
          <p:nvSpPr>
            <p:cNvPr id="63" name="TextBox 62"/>
            <p:cNvSpPr txBox="1"/>
            <p:nvPr/>
          </p:nvSpPr>
          <p:spPr>
            <a:xfrm>
              <a:off x="425080" y="1479478"/>
              <a:ext cx="1868012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14. 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자주 묻는 질문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2451" y="1898888"/>
              <a:ext cx="2194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사업 신청 관련 질문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76368" y="1899268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97p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66" name="직선 연결선 65"/>
            <p:cNvCxnSpPr>
              <a:cxnSpLocks/>
              <a:stCxn id="64" idx="3"/>
              <a:endCxn id="65" idx="1"/>
            </p:cNvCxnSpPr>
            <p:nvPr/>
          </p:nvCxnSpPr>
          <p:spPr>
            <a:xfrm>
              <a:off x="2927283" y="2068165"/>
              <a:ext cx="2949085" cy="3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596931" y="7376225"/>
            <a:ext cx="2332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4)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관련 질문</a:t>
            </a:r>
            <a:endParaRPr lang="ko-KR" altLang="en-US" sz="16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97003" y="7344299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102p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69" name="직선 연결선 68"/>
          <p:cNvCxnSpPr>
            <a:cxnSpLocks/>
            <a:stCxn id="67" idx="3"/>
          </p:cNvCxnSpPr>
          <p:nvPr/>
        </p:nvCxnSpPr>
        <p:spPr>
          <a:xfrm flipV="1">
            <a:off x="2929621" y="7531996"/>
            <a:ext cx="2770818" cy="135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06466" y="7740903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입력방법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채널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관련 질문</a:t>
            </a:r>
            <a:endParaRPr lang="ko-KR" altLang="en-US" sz="16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80077" y="7738330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102p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72" name="직선 연결선 71"/>
          <p:cNvCxnSpPr>
            <a:cxnSpLocks/>
            <a:stCxn id="70" idx="3"/>
          </p:cNvCxnSpPr>
          <p:nvPr/>
        </p:nvCxnSpPr>
        <p:spPr>
          <a:xfrm>
            <a:off x="3266168" y="7910180"/>
            <a:ext cx="237393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93495" y="8147093"/>
            <a:ext cx="2393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6)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활동 관련 질문</a:t>
            </a:r>
            <a:endParaRPr lang="ko-KR" altLang="en-US" sz="16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41035" y="8144397"/>
            <a:ext cx="68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103p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85" name="직선 연결선 84"/>
          <p:cNvCxnSpPr>
            <a:cxnSpLocks/>
            <a:stCxn id="83" idx="3"/>
          </p:cNvCxnSpPr>
          <p:nvPr/>
        </p:nvCxnSpPr>
        <p:spPr>
          <a:xfrm flipV="1">
            <a:off x="2987099" y="8313674"/>
            <a:ext cx="2673514" cy="269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11040" y="8546270"/>
            <a:ext cx="2656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7)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위치기반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(GPS)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관련 질문</a:t>
            </a:r>
            <a:endParaRPr lang="ko-KR" altLang="en-US" sz="16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687530" y="8546270"/>
            <a:ext cx="64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104p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88" name="직선 연결선 87"/>
          <p:cNvCxnSpPr>
            <a:cxnSpLocks/>
            <a:stCxn id="86" idx="3"/>
          </p:cNvCxnSpPr>
          <p:nvPr/>
        </p:nvCxnSpPr>
        <p:spPr>
          <a:xfrm>
            <a:off x="3267536" y="8715547"/>
            <a:ext cx="245183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/>
          <p:cNvGrpSpPr/>
          <p:nvPr/>
        </p:nvGrpSpPr>
        <p:grpSpPr>
          <a:xfrm>
            <a:off x="295237" y="4595715"/>
            <a:ext cx="5998698" cy="724907"/>
            <a:chOff x="439601" y="2555776"/>
            <a:chExt cx="5998698" cy="724907"/>
          </a:xfrm>
        </p:grpSpPr>
        <p:sp>
          <p:nvSpPr>
            <p:cNvPr id="36" name="TextBox 35"/>
            <p:cNvSpPr txBox="1"/>
            <p:nvPr/>
          </p:nvSpPr>
          <p:spPr>
            <a:xfrm>
              <a:off x="439601" y="2555776"/>
              <a:ext cx="1412566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13.  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기타안내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9890" y="2942129"/>
              <a:ext cx="19351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선발 및 배정절차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15399" y="2942129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94p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39" name="직선 연결선 38"/>
            <p:cNvCxnSpPr>
              <a:stCxn id="37" idx="3"/>
              <a:endCxn id="38" idx="1"/>
            </p:cNvCxnSpPr>
            <p:nvPr/>
          </p:nvCxnSpPr>
          <p:spPr>
            <a:xfrm>
              <a:off x="2695035" y="3111406"/>
              <a:ext cx="3220364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13106" y="5329182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유의 사항</a:t>
            </a:r>
            <a:endParaRPr lang="ko-KR" altLang="en-US" sz="16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64697" y="5317297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95p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45" name="직선 연결선 44"/>
          <p:cNvCxnSpPr>
            <a:stCxn id="43" idx="3"/>
          </p:cNvCxnSpPr>
          <p:nvPr/>
        </p:nvCxnSpPr>
        <p:spPr>
          <a:xfrm>
            <a:off x="1891020" y="5498459"/>
            <a:ext cx="3877595" cy="1036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1616D597-E452-48E6-BB6D-A3B3FF14E268}"/>
              </a:ext>
            </a:extLst>
          </p:cNvPr>
          <p:cNvGrpSpPr/>
          <p:nvPr/>
        </p:nvGrpSpPr>
        <p:grpSpPr>
          <a:xfrm>
            <a:off x="308919" y="1541826"/>
            <a:ext cx="5976664" cy="688019"/>
            <a:chOff x="439601" y="2555776"/>
            <a:chExt cx="5976664" cy="68801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7CA8CC4-0CD7-4DDE-9B2B-A9BD927A6572}"/>
                </a:ext>
              </a:extLst>
            </p:cNvPr>
            <p:cNvSpPr txBox="1"/>
            <p:nvPr/>
          </p:nvSpPr>
          <p:spPr>
            <a:xfrm>
              <a:off x="439601" y="2555776"/>
              <a:ext cx="2382383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ko-KR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12.  </a:t>
              </a:r>
              <a:r>
                <a:rPr lang="ko-KR" altLang="en-US" b="1" spc="-1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76CB9"/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출근부  앱  사용안내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758B3C-ADF9-48BF-9AF9-B03A0A09707F}"/>
                </a:ext>
              </a:extLst>
            </p:cNvPr>
            <p:cNvSpPr txBox="1"/>
            <p:nvPr/>
          </p:nvSpPr>
          <p:spPr>
            <a:xfrm>
              <a:off x="737856" y="2905241"/>
              <a:ext cx="1476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앱 다운로드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7E2C0EC-B719-4F35-AAF7-56D8C31B3BBE}"/>
                </a:ext>
              </a:extLst>
            </p:cNvPr>
            <p:cNvSpPr txBox="1"/>
            <p:nvPr/>
          </p:nvSpPr>
          <p:spPr>
            <a:xfrm>
              <a:off x="5893365" y="2905241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77p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96" name="직선 연결선 95">
              <a:extLst>
                <a:ext uri="{FF2B5EF4-FFF2-40B4-BE49-F238E27FC236}">
                  <a16:creationId xmlns:a16="http://schemas.microsoft.com/office/drawing/2014/main" id="{8AEA4321-9E9E-42DD-A85C-E76040F07170}"/>
                </a:ext>
              </a:extLst>
            </p:cNvPr>
            <p:cNvCxnSpPr>
              <a:stCxn id="94" idx="3"/>
              <a:endCxn id="95" idx="1"/>
            </p:cNvCxnSpPr>
            <p:nvPr/>
          </p:nvCxnSpPr>
          <p:spPr>
            <a:xfrm>
              <a:off x="2214542" y="3074518"/>
              <a:ext cx="36788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3A20EC5B-1B75-47BC-A6A7-A7925A672F00}"/>
              </a:ext>
            </a:extLst>
          </p:cNvPr>
          <p:cNvGrpSpPr/>
          <p:nvPr/>
        </p:nvGrpSpPr>
        <p:grpSpPr>
          <a:xfrm>
            <a:off x="607174" y="2240543"/>
            <a:ext cx="5678409" cy="350911"/>
            <a:chOff x="1071343" y="5852575"/>
            <a:chExt cx="5678409" cy="350911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B51BF29-7D65-48D8-98A8-CE4367F52257}"/>
                </a:ext>
              </a:extLst>
            </p:cNvPr>
            <p:cNvSpPr txBox="1"/>
            <p:nvPr/>
          </p:nvSpPr>
          <p:spPr>
            <a:xfrm>
              <a:off x="1071343" y="5864932"/>
              <a:ext cx="2133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2)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로그인 및 본인인증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99" name="직선 연결선 98">
              <a:extLst>
                <a:ext uri="{FF2B5EF4-FFF2-40B4-BE49-F238E27FC236}">
                  <a16:creationId xmlns:a16="http://schemas.microsoft.com/office/drawing/2014/main" id="{FC0A17D4-18D2-48F1-B861-875F940FE5A2}"/>
                </a:ext>
              </a:extLst>
            </p:cNvPr>
            <p:cNvCxnSpPr>
              <a:stCxn id="98" idx="3"/>
            </p:cNvCxnSpPr>
            <p:nvPr/>
          </p:nvCxnSpPr>
          <p:spPr>
            <a:xfrm flipV="1">
              <a:off x="3205261" y="6034035"/>
              <a:ext cx="3016633" cy="17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C11BF8E-1577-456E-BC99-EAB429B6F692}"/>
                </a:ext>
              </a:extLst>
            </p:cNvPr>
            <p:cNvSpPr txBox="1"/>
            <p:nvPr/>
          </p:nvSpPr>
          <p:spPr>
            <a:xfrm>
              <a:off x="6226852" y="5852575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78p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33076844-EE7F-4337-A348-43D6C149B0EA}"/>
              </a:ext>
            </a:extLst>
          </p:cNvPr>
          <p:cNvGrpSpPr/>
          <p:nvPr/>
        </p:nvGrpSpPr>
        <p:grpSpPr>
          <a:xfrm>
            <a:off x="607174" y="3019439"/>
            <a:ext cx="5713597" cy="367128"/>
            <a:chOff x="702668" y="2806248"/>
            <a:chExt cx="5713597" cy="367128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0D85514-0743-48BC-BDA2-838B381C0CE8}"/>
                </a:ext>
              </a:extLst>
            </p:cNvPr>
            <p:cNvSpPr txBox="1"/>
            <p:nvPr/>
          </p:nvSpPr>
          <p:spPr>
            <a:xfrm>
              <a:off x="702668" y="2806248"/>
              <a:ext cx="1874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4)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업무스케줄 등록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0F56807-D7C8-42ED-876D-297F6DAAE603}"/>
                </a:ext>
              </a:extLst>
            </p:cNvPr>
            <p:cNvSpPr txBox="1"/>
            <p:nvPr/>
          </p:nvSpPr>
          <p:spPr>
            <a:xfrm>
              <a:off x="5893365" y="2834822"/>
              <a:ext cx="52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80p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43621722-FBDE-4B74-99D4-1D7B044B9F18}"/>
                </a:ext>
              </a:extLst>
            </p:cNvPr>
            <p:cNvCxnSpPr>
              <a:cxnSpLocks/>
              <a:stCxn id="102" idx="3"/>
            </p:cNvCxnSpPr>
            <p:nvPr/>
          </p:nvCxnSpPr>
          <p:spPr>
            <a:xfrm flipV="1">
              <a:off x="2576899" y="2971670"/>
              <a:ext cx="3232496" cy="385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00A65E10-B81E-41B5-B41E-595EFADC0B64}"/>
              </a:ext>
            </a:extLst>
          </p:cNvPr>
          <p:cNvGrpSpPr/>
          <p:nvPr/>
        </p:nvGrpSpPr>
        <p:grpSpPr>
          <a:xfrm>
            <a:off x="607174" y="2623570"/>
            <a:ext cx="5705558" cy="386698"/>
            <a:chOff x="1071343" y="5149000"/>
            <a:chExt cx="5705558" cy="386698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E6C4EB2-28C5-43DD-8345-FDEBBE3EEB7D}"/>
                </a:ext>
              </a:extLst>
            </p:cNvPr>
            <p:cNvSpPr txBox="1"/>
            <p:nvPr/>
          </p:nvSpPr>
          <p:spPr>
            <a:xfrm>
              <a:off x="1071343" y="5149000"/>
              <a:ext cx="2073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3)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간편비밀번호 설정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1830ADB0-58F3-4DC4-973F-D8BDC2EC4123}"/>
                </a:ext>
              </a:extLst>
            </p:cNvPr>
            <p:cNvCxnSpPr>
              <a:stCxn id="106" idx="3"/>
            </p:cNvCxnSpPr>
            <p:nvPr/>
          </p:nvCxnSpPr>
          <p:spPr>
            <a:xfrm flipV="1">
              <a:off x="3144346" y="5318103"/>
              <a:ext cx="3077548" cy="17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F2B2F8F-B728-482D-AC5B-ED765C53F697}"/>
                </a:ext>
              </a:extLst>
            </p:cNvPr>
            <p:cNvSpPr txBox="1"/>
            <p:nvPr/>
          </p:nvSpPr>
          <p:spPr>
            <a:xfrm>
              <a:off x="6254001" y="5197144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79p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AB810FFF-F096-40A9-AD46-6E9AD1FC5A72}"/>
              </a:ext>
            </a:extLst>
          </p:cNvPr>
          <p:cNvGrpSpPr/>
          <p:nvPr/>
        </p:nvGrpSpPr>
        <p:grpSpPr>
          <a:xfrm>
            <a:off x="607174" y="3413695"/>
            <a:ext cx="5713597" cy="338554"/>
            <a:chOff x="1014151" y="5840547"/>
            <a:chExt cx="5713597" cy="338554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0BE4F30-42FC-4598-BAB6-F8135A5305B7}"/>
                </a:ext>
              </a:extLst>
            </p:cNvPr>
            <p:cNvSpPr txBox="1"/>
            <p:nvPr/>
          </p:nvSpPr>
          <p:spPr>
            <a:xfrm>
              <a:off x="1014151" y="5840547"/>
              <a:ext cx="1476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5)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출근부 등록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F8BE27D9-5743-4F74-B9D1-E8AC3DA5D1CC}"/>
                </a:ext>
              </a:extLst>
            </p:cNvPr>
            <p:cNvCxnSpPr>
              <a:stCxn id="110" idx="3"/>
            </p:cNvCxnSpPr>
            <p:nvPr/>
          </p:nvCxnSpPr>
          <p:spPr>
            <a:xfrm flipV="1">
              <a:off x="2490837" y="6009650"/>
              <a:ext cx="3673865" cy="17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C04CFBA-3141-4FDE-9FAC-68795EE0DE3D}"/>
                </a:ext>
              </a:extLst>
            </p:cNvPr>
            <p:cNvSpPr txBox="1"/>
            <p:nvPr/>
          </p:nvSpPr>
          <p:spPr>
            <a:xfrm>
              <a:off x="6204848" y="5840547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81p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5A0FF1F2-343F-4DE5-9C35-12995977E956}"/>
              </a:ext>
            </a:extLst>
          </p:cNvPr>
          <p:cNvGrpSpPr/>
          <p:nvPr/>
        </p:nvGrpSpPr>
        <p:grpSpPr>
          <a:xfrm>
            <a:off x="614154" y="4192783"/>
            <a:ext cx="5715792" cy="347734"/>
            <a:chOff x="702357" y="2772002"/>
            <a:chExt cx="5715792" cy="347734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6409CDC-52E6-4C34-A6E6-8DDC89A8A799}"/>
                </a:ext>
              </a:extLst>
            </p:cNvPr>
            <p:cNvSpPr txBox="1"/>
            <p:nvPr/>
          </p:nvSpPr>
          <p:spPr>
            <a:xfrm>
              <a:off x="702357" y="277200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7)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마이페이지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7C198D9-B773-470E-8F3B-F6341CE0EFA6}"/>
                </a:ext>
              </a:extLst>
            </p:cNvPr>
            <p:cNvSpPr txBox="1"/>
            <p:nvPr/>
          </p:nvSpPr>
          <p:spPr>
            <a:xfrm>
              <a:off x="5895249" y="2781182"/>
              <a:ext cx="52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89p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16" name="직선 연결선 115">
              <a:extLst>
                <a:ext uri="{FF2B5EF4-FFF2-40B4-BE49-F238E27FC236}">
                  <a16:creationId xmlns:a16="http://schemas.microsoft.com/office/drawing/2014/main" id="{ABCABA43-A186-4B5B-BE06-5A1A65AF227B}"/>
                </a:ext>
              </a:extLst>
            </p:cNvPr>
            <p:cNvCxnSpPr>
              <a:cxnSpLocks/>
              <a:stCxn id="114" idx="3"/>
            </p:cNvCxnSpPr>
            <p:nvPr/>
          </p:nvCxnSpPr>
          <p:spPr>
            <a:xfrm>
              <a:off x="2118129" y="2941279"/>
              <a:ext cx="378594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B526C450-D156-4E4F-8C9A-3F8BAA7C57C6}"/>
              </a:ext>
            </a:extLst>
          </p:cNvPr>
          <p:cNvGrpSpPr/>
          <p:nvPr/>
        </p:nvGrpSpPr>
        <p:grpSpPr>
          <a:xfrm>
            <a:off x="614154" y="3807249"/>
            <a:ext cx="5715792" cy="362907"/>
            <a:chOff x="1035173" y="5195918"/>
            <a:chExt cx="5715792" cy="362907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FA6B1BD-F188-4FAB-8231-E9066FE60F5B}"/>
                </a:ext>
              </a:extLst>
            </p:cNvPr>
            <p:cNvSpPr txBox="1"/>
            <p:nvPr/>
          </p:nvSpPr>
          <p:spPr>
            <a:xfrm>
              <a:off x="1035173" y="5195918"/>
              <a:ext cx="1476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6) </a:t>
              </a:r>
              <a:r>
                <a:rPr lang="ko-KR" altLang="en-US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출근부 조회</a:t>
              </a:r>
              <a:endPara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EE290F9F-A521-4EF9-B7BF-5CB46A382BF2}"/>
                </a:ext>
              </a:extLst>
            </p:cNvPr>
            <p:cNvCxnSpPr>
              <a:stCxn id="118" idx="3"/>
            </p:cNvCxnSpPr>
            <p:nvPr/>
          </p:nvCxnSpPr>
          <p:spPr>
            <a:xfrm flipV="1">
              <a:off x="2511859" y="5365021"/>
              <a:ext cx="3673865" cy="17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BE3638F-FF3C-4646-9039-A1C7DF6D7AAD}"/>
                </a:ext>
              </a:extLst>
            </p:cNvPr>
            <p:cNvSpPr txBox="1"/>
            <p:nvPr/>
          </p:nvSpPr>
          <p:spPr>
            <a:xfrm>
              <a:off x="6228065" y="5220271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88p</a:t>
              </a:r>
              <a:endPara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BB7A1EB-61BD-4DA0-A395-CB05B62F3C8B}"/>
              </a:ext>
            </a:extLst>
          </p:cNvPr>
          <p:cNvSpPr txBox="1"/>
          <p:nvPr/>
        </p:nvSpPr>
        <p:spPr>
          <a:xfrm>
            <a:off x="597741" y="6614629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지원자격 관련 질문</a:t>
            </a:r>
            <a:endParaRPr lang="ko-KR" altLang="en-US" sz="16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321B107-F301-4683-8E9E-A08A54BC1933}"/>
              </a:ext>
            </a:extLst>
          </p:cNvPr>
          <p:cNvSpPr txBox="1"/>
          <p:nvPr/>
        </p:nvSpPr>
        <p:spPr>
          <a:xfrm>
            <a:off x="5729136" y="6571889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99p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8A690BDC-B8AE-445E-B988-38B5F965A6CF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2731659" y="6770400"/>
            <a:ext cx="2969590" cy="135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25641FA-5EB5-4EC8-B8A3-5DC54012F640}"/>
              </a:ext>
            </a:extLst>
          </p:cNvPr>
          <p:cNvSpPr txBox="1"/>
          <p:nvPr/>
        </p:nvSpPr>
        <p:spPr>
          <a:xfrm>
            <a:off x="593495" y="7011256"/>
            <a:ext cx="2791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3)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 관련 질문</a:t>
            </a:r>
            <a:endParaRPr lang="ko-KR" altLang="en-US" sz="16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9CB50C-C5EF-4CFA-B447-B8D36267FDE1}"/>
              </a:ext>
            </a:extLst>
          </p:cNvPr>
          <p:cNvSpPr txBox="1"/>
          <p:nvPr/>
        </p:nvSpPr>
        <p:spPr>
          <a:xfrm>
            <a:off x="5697003" y="6938232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101p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5528F7F0-46AA-437B-B62B-77E0B9920D03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3384644" y="7167027"/>
            <a:ext cx="2312359" cy="135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356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B7AFDE92-3371-4AD0-8B7D-26A5B869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001926"/>
            <a:ext cx="5926400" cy="3966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홈페이지에  접속 후  상단에  위치한  메뉴 중에서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팝업된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메뉴중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지식멘토링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부분의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77655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40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4019" y="5541612"/>
            <a:ext cx="600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</a:p>
        </p:txBody>
      </p:sp>
      <p:sp>
        <p:nvSpPr>
          <p:cNvPr id="48" name="타원 47"/>
          <p:cNvSpPr/>
          <p:nvPr/>
        </p:nvSpPr>
        <p:spPr>
          <a:xfrm>
            <a:off x="2197778" y="84062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116013" y="178491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Picture 2" descr="C:\Users\p_sangjin\Desktop\인재육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79" y="6925537"/>
            <a:ext cx="1123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B1E310C8-5E08-4220-8B58-66F39616C9FB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6C486971-D767-4D7F-B252-134192E0248A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76261D8-3AD8-4228-9499-91A373242F4A}"/>
              </a:ext>
            </a:extLst>
          </p:cNvPr>
          <p:cNvSpPr/>
          <p:nvPr/>
        </p:nvSpPr>
        <p:spPr>
          <a:xfrm>
            <a:off x="2485810" y="1021554"/>
            <a:ext cx="363402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91986D2-D3F9-49AD-909C-212A5250FDC0}"/>
              </a:ext>
            </a:extLst>
          </p:cNvPr>
          <p:cNvSpPr/>
          <p:nvPr/>
        </p:nvSpPr>
        <p:spPr>
          <a:xfrm>
            <a:off x="2447199" y="1869128"/>
            <a:ext cx="553176" cy="178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7924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6916A6-999A-4E39-92DC-B3AA7C0B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7" y="997997"/>
            <a:ext cx="5971988" cy="394113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41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‘                           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로 들어갑니다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.</a:t>
            </a: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86" name="Picture 2" descr="C:\Users\p_sangjin\Desktop\20171228_1410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7248525"/>
            <a:ext cx="20764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타원 34"/>
          <p:cNvSpPr/>
          <p:nvPr/>
        </p:nvSpPr>
        <p:spPr>
          <a:xfrm>
            <a:off x="443818" y="73986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289014" y="3734750"/>
            <a:ext cx="1061511" cy="279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5051684" y="351031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6652" y="154112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775" y="5541612"/>
            <a:ext cx="6859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관리</a:t>
            </a:r>
          </a:p>
        </p:txBody>
      </p:sp>
      <p:sp>
        <p:nvSpPr>
          <p:cNvPr id="22" name="왼쪽 대괄호 21">
            <a:extLst>
              <a:ext uri="{FF2B5EF4-FFF2-40B4-BE49-F238E27FC236}">
                <a16:creationId xmlns:a16="http://schemas.microsoft.com/office/drawing/2014/main" id="{D97D0245-76B5-4C46-9EE8-C74B3DF5D37C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왼쪽 대괄호 22">
            <a:extLst>
              <a:ext uri="{FF2B5EF4-FFF2-40B4-BE49-F238E27FC236}">
                <a16:creationId xmlns:a16="http://schemas.microsoft.com/office/drawing/2014/main" id="{9CFB64A6-D520-4EA8-B84F-21078D9639AF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388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11071A0-1730-403B-A1BA-8C20AE62F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23" y="1109868"/>
            <a:ext cx="5790481" cy="349322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42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출근부를 입력할 월을 선택하고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클릭합니다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   ‘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클릭합니다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기본적으로 출근부 입력은 출근부 앱에서 가능하며 부득이하게 홈페이지 입력이 필요할 경우 출근부 입력방식 변경 필요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934326" y="4736154"/>
            <a:ext cx="393457" cy="174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1546267" y="4735681"/>
            <a:ext cx="174758" cy="174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1546267" y="2741923"/>
            <a:ext cx="1738717" cy="202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157192" y="3347864"/>
            <a:ext cx="348258" cy="157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7410" name="Picture 2" descr="C:\Users\p_sangjin\Desktop\20171228_1417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84" y="6853396"/>
            <a:ext cx="4857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p_sangjin\Desktop\20171228_1417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2" y="7229530"/>
            <a:ext cx="1055904" cy="31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타원 48"/>
          <p:cNvSpPr/>
          <p:nvPr/>
        </p:nvSpPr>
        <p:spPr>
          <a:xfrm>
            <a:off x="4947991" y="308257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686355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442764" y="728854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6652" y="154112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775" y="5541612"/>
            <a:ext cx="6859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관리</a:t>
            </a:r>
          </a:p>
        </p:txBody>
      </p:sp>
      <p:sp>
        <p:nvSpPr>
          <p:cNvPr id="48" name="타원 47"/>
          <p:cNvSpPr/>
          <p:nvPr/>
        </p:nvSpPr>
        <p:spPr>
          <a:xfrm>
            <a:off x="1337555" y="255061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0" name="왼쪽 대괄호 39">
            <a:extLst>
              <a:ext uri="{FF2B5EF4-FFF2-40B4-BE49-F238E27FC236}">
                <a16:creationId xmlns:a16="http://schemas.microsoft.com/office/drawing/2014/main" id="{E6FCB87C-F6D4-4A38-BD96-A6BAEB8EAE2A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왼쪽 대괄호 43">
            <a:extLst>
              <a:ext uri="{FF2B5EF4-FFF2-40B4-BE49-F238E27FC236}">
                <a16:creationId xmlns:a16="http://schemas.microsoft.com/office/drawing/2014/main" id="{9B0BE4FA-3AED-47A4-A2B2-91E1A16C4848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B093DE4-0B87-4308-9358-AF02B3A9B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917" y="1327931"/>
            <a:ext cx="2550278" cy="1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8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96FA3BD9-34EC-407B-9632-6428C4FA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8" y="999956"/>
            <a:ext cx="5875272" cy="3965991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43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출근부를 입력할 날짜를 선택합니다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활동시간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활동구분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식사시간 및 활동내용을 입력합니다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  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클릭합니다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1542510" y="3137501"/>
            <a:ext cx="734362" cy="433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273572" y="1991904"/>
            <a:ext cx="370739" cy="224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96652" y="154112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</a:t>
            </a:r>
          </a:p>
        </p:txBody>
      </p:sp>
      <p:sp>
        <p:nvSpPr>
          <p:cNvPr id="42" name="타원 41"/>
          <p:cNvSpPr/>
          <p:nvPr/>
        </p:nvSpPr>
        <p:spPr>
          <a:xfrm>
            <a:off x="1303153" y="293305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18434" name="Picture 2" descr="C:\Users\p_sangjin\Desktop\20171228_1426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79" y="7693662"/>
            <a:ext cx="609137" cy="24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타원 45"/>
          <p:cNvSpPr/>
          <p:nvPr/>
        </p:nvSpPr>
        <p:spPr>
          <a:xfrm>
            <a:off x="434293" y="686355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42764" y="728854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775" y="5541612"/>
            <a:ext cx="6859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관리</a:t>
            </a:r>
          </a:p>
        </p:txBody>
      </p:sp>
      <p:sp>
        <p:nvSpPr>
          <p:cNvPr id="32" name="왼쪽 대괄호 31">
            <a:extLst>
              <a:ext uri="{FF2B5EF4-FFF2-40B4-BE49-F238E27FC236}">
                <a16:creationId xmlns:a16="http://schemas.microsoft.com/office/drawing/2014/main" id="{C30D9070-5BA1-4BC4-876B-AAA92C778D2E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왼쪽 대괄호 32">
            <a:extLst>
              <a:ext uri="{FF2B5EF4-FFF2-40B4-BE49-F238E27FC236}">
                <a16:creationId xmlns:a16="http://schemas.microsoft.com/office/drawing/2014/main" id="{0F49EC48-83B6-4D23-8627-843D07E3A1FD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4DBFF0A-AB0B-4BED-A3A1-C5E2B40B0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951" y="2721310"/>
            <a:ext cx="3716961" cy="2138194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2673950" y="3869470"/>
            <a:ext cx="3635369" cy="372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236720" y="4747260"/>
            <a:ext cx="192550" cy="1017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2484884" y="3684061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3949824" y="455216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8B651B2-7C04-420D-8299-6EC6FBC91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51" y="1259911"/>
            <a:ext cx="2741107" cy="1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8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5" name="타원 4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66986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06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411" y="4492170"/>
            <a:ext cx="3671198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 방식 변경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89530" y="5260964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 방식 변경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91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B7AFDE92-3371-4AD0-8B7D-26A5B869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001926"/>
            <a:ext cx="5926400" cy="3966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홈페이지에  접속 후  상단에  위치한  메뉴 중에서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팝업된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메뉴중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지식멘토링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부분의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77655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45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4019" y="5541612"/>
            <a:ext cx="600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</a:p>
        </p:txBody>
      </p:sp>
      <p:sp>
        <p:nvSpPr>
          <p:cNvPr id="48" name="타원 47"/>
          <p:cNvSpPr/>
          <p:nvPr/>
        </p:nvSpPr>
        <p:spPr>
          <a:xfrm>
            <a:off x="2197778" y="84062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116013" y="178491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Picture 2" descr="C:\Users\p_sangjin\Desktop\인재육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79" y="6925537"/>
            <a:ext cx="1123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B1E310C8-5E08-4220-8B58-66F39616C9FB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6C486971-D767-4D7F-B252-134192E0248A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76261D8-3AD8-4228-9499-91A373242F4A}"/>
              </a:ext>
            </a:extLst>
          </p:cNvPr>
          <p:cNvSpPr/>
          <p:nvPr/>
        </p:nvSpPr>
        <p:spPr>
          <a:xfrm>
            <a:off x="2485810" y="1021554"/>
            <a:ext cx="363402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91986D2-D3F9-49AD-909C-212A5250FDC0}"/>
              </a:ext>
            </a:extLst>
          </p:cNvPr>
          <p:cNvSpPr/>
          <p:nvPr/>
        </p:nvSpPr>
        <p:spPr>
          <a:xfrm>
            <a:off x="2447199" y="1869128"/>
            <a:ext cx="553176" cy="178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9593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6916A6-999A-4E39-92DC-B3AA7C0B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7" y="997997"/>
            <a:ext cx="5971988" cy="394113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46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‘                           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로 들어갑니다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.</a:t>
            </a: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443818" y="73986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282419" y="4323580"/>
            <a:ext cx="1061511" cy="279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5045089" y="409914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6652" y="154112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입력방식 변경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995" y="5541612"/>
            <a:ext cx="66800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입력방식 변경</a:t>
            </a:r>
          </a:p>
        </p:txBody>
      </p:sp>
      <p:sp>
        <p:nvSpPr>
          <p:cNvPr id="22" name="왼쪽 대괄호 21">
            <a:extLst>
              <a:ext uri="{FF2B5EF4-FFF2-40B4-BE49-F238E27FC236}">
                <a16:creationId xmlns:a16="http://schemas.microsoft.com/office/drawing/2014/main" id="{D97D0245-76B5-4C46-9EE8-C74B3DF5D37C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왼쪽 대괄호 22">
            <a:extLst>
              <a:ext uri="{FF2B5EF4-FFF2-40B4-BE49-F238E27FC236}">
                <a16:creationId xmlns:a16="http://schemas.microsoft.com/office/drawing/2014/main" id="{9CFB64A6-D520-4EA8-B84F-21078D9639AF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9F6C043-CE3D-44A6-8D46-B273B08B7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19" y="7367006"/>
            <a:ext cx="20288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D3FFBE1-DE2E-47FC-85FD-4E1C1ACD2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08" y="982652"/>
            <a:ext cx="5864091" cy="3983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6652" y="154112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입력방식 변경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출근부 입력 방식 변경 적용일자 및 사유 작성 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     ‘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버튼을 클릭합니다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등록 내용 수정이 필요할 경우 적용일자 수정 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    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버튼을 클릭합니다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적용일자는 익일부터 지정 가능 </a:t>
            </a:r>
            <a:endParaRPr lang="en-US" altLang="ko-KR" sz="14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434293" y="697633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3" name="직각 삼각형 3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39" name="직선 연결선 3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88995" y="5541612"/>
            <a:ext cx="66800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입력방식 변경 </a:t>
            </a:r>
          </a:p>
        </p:txBody>
      </p:sp>
      <p:sp>
        <p:nvSpPr>
          <p:cNvPr id="4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47</a:t>
            </a:fld>
            <a:endParaRPr lang="ko-KR" altLang="en-US" dirty="0"/>
          </a:p>
        </p:txBody>
      </p:sp>
      <p:sp>
        <p:nvSpPr>
          <p:cNvPr id="43" name="왼쪽 대괄호 42">
            <a:extLst>
              <a:ext uri="{FF2B5EF4-FFF2-40B4-BE49-F238E27FC236}">
                <a16:creationId xmlns:a16="http://schemas.microsoft.com/office/drawing/2014/main" id="{28A95DC7-D3C8-4CBD-8B71-ADF315D54535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왼쪽 대괄호 43">
            <a:extLst>
              <a:ext uri="{FF2B5EF4-FFF2-40B4-BE49-F238E27FC236}">
                <a16:creationId xmlns:a16="http://schemas.microsoft.com/office/drawing/2014/main" id="{3B7DF5AF-2542-4DD3-8232-857672BE8FA3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C9000F6-A8B9-4C68-994B-3541B3279A40}"/>
              </a:ext>
            </a:extLst>
          </p:cNvPr>
          <p:cNvSpPr/>
          <p:nvPr/>
        </p:nvSpPr>
        <p:spPr>
          <a:xfrm>
            <a:off x="467759" y="2792980"/>
            <a:ext cx="5708228" cy="417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8C546BE3-CC53-4A6B-AA9A-53B363109FE7}"/>
              </a:ext>
            </a:extLst>
          </p:cNvPr>
          <p:cNvSpPr/>
          <p:nvPr/>
        </p:nvSpPr>
        <p:spPr>
          <a:xfrm>
            <a:off x="341013" y="272613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8542061-20A6-4A6E-B1CB-7261D324C8AD}"/>
              </a:ext>
            </a:extLst>
          </p:cNvPr>
          <p:cNvSpPr/>
          <p:nvPr/>
        </p:nvSpPr>
        <p:spPr>
          <a:xfrm>
            <a:off x="5574127" y="4629253"/>
            <a:ext cx="295902" cy="208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C559D8C5-D4C6-452F-8918-6986383BFDA4}"/>
              </a:ext>
            </a:extLst>
          </p:cNvPr>
          <p:cNvSpPr/>
          <p:nvPr/>
        </p:nvSpPr>
        <p:spPr>
          <a:xfrm>
            <a:off x="5312363" y="4469596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0E924BB0-C3C6-4011-B455-627295D989FD}"/>
              </a:ext>
            </a:extLst>
          </p:cNvPr>
          <p:cNvSpPr/>
          <p:nvPr/>
        </p:nvSpPr>
        <p:spPr>
          <a:xfrm>
            <a:off x="428664" y="73976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0C071B-CE3C-4E85-BEE4-F29DEA0B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07" y="6944702"/>
            <a:ext cx="590550" cy="381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72E1783-4BA0-42B9-A403-425058CFF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307" y="7397674"/>
            <a:ext cx="561975" cy="39052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FF2AEDD-670B-443A-8983-3F0F681EA277}"/>
              </a:ext>
            </a:extLst>
          </p:cNvPr>
          <p:cNvSpPr/>
          <p:nvPr/>
        </p:nvSpPr>
        <p:spPr>
          <a:xfrm>
            <a:off x="2628900" y="4291588"/>
            <a:ext cx="1664196" cy="183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096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5" name="타원 4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66986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07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5426" y="4492170"/>
            <a:ext cx="322716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위치기반 동의 관리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70669" y="5260964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위치기반 동의 관리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6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B7AFDE92-3371-4AD0-8B7D-26A5B869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001926"/>
            <a:ext cx="5926400" cy="3966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위치기반 동의 관리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홈페이지에  접속 후  상단에  위치한  메뉴 중에서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팝업된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메뉴중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지식멘토링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부분의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77655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49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4019" y="5541612"/>
            <a:ext cx="600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</a:p>
        </p:txBody>
      </p:sp>
      <p:sp>
        <p:nvSpPr>
          <p:cNvPr id="48" name="타원 47"/>
          <p:cNvSpPr/>
          <p:nvPr/>
        </p:nvSpPr>
        <p:spPr>
          <a:xfrm>
            <a:off x="2197778" y="84062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116013" y="178491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Picture 2" descr="C:\Users\p_sangjin\Desktop\인재육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79" y="6925537"/>
            <a:ext cx="1123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B1E310C8-5E08-4220-8B58-66F39616C9FB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6C486971-D767-4D7F-B252-134192E0248A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76261D8-3AD8-4228-9499-91A373242F4A}"/>
              </a:ext>
            </a:extLst>
          </p:cNvPr>
          <p:cNvSpPr/>
          <p:nvPr/>
        </p:nvSpPr>
        <p:spPr>
          <a:xfrm>
            <a:off x="2485810" y="1021554"/>
            <a:ext cx="363402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91986D2-D3F9-49AD-909C-212A5250FDC0}"/>
              </a:ext>
            </a:extLst>
          </p:cNvPr>
          <p:cNvSpPr/>
          <p:nvPr/>
        </p:nvSpPr>
        <p:spPr>
          <a:xfrm>
            <a:off x="2447199" y="1869128"/>
            <a:ext cx="553176" cy="178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728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9" name="타원 8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66987" y="2192224"/>
            <a:ext cx="1124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01</a:t>
            </a:r>
            <a:endParaRPr lang="ko-KR" altLang="en-US" sz="7200" b="1" spc="-30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8523" y="4492170"/>
            <a:ext cx="162095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753975" y="527938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2848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84417BC-5F74-4210-A003-D579A54D8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35" y="990783"/>
            <a:ext cx="5572339" cy="40733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6652" y="154112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위치기반 동의 관리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위치정보 수집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이용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·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제공 및 조회 동의서 내용 확인 후 동의여부를 선택합니다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005064" y="4823087"/>
            <a:ext cx="2100409" cy="241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3768581" y="459173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434293" y="7411738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3" name="직각 삼각형 3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39" name="직선 연결선 3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53114" y="5541612"/>
            <a:ext cx="6551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위치기반 동의 관리 </a:t>
            </a:r>
          </a:p>
        </p:txBody>
      </p:sp>
      <p:sp>
        <p:nvSpPr>
          <p:cNvPr id="4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50</a:t>
            </a:fld>
            <a:endParaRPr lang="ko-KR" altLang="en-US" dirty="0"/>
          </a:p>
        </p:txBody>
      </p:sp>
      <p:sp>
        <p:nvSpPr>
          <p:cNvPr id="43" name="왼쪽 대괄호 42">
            <a:extLst>
              <a:ext uri="{FF2B5EF4-FFF2-40B4-BE49-F238E27FC236}">
                <a16:creationId xmlns:a16="http://schemas.microsoft.com/office/drawing/2014/main" id="{071E03E2-0553-4D3B-9B04-792494EF50DA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왼쪽 대괄호 43">
            <a:extLst>
              <a:ext uri="{FF2B5EF4-FFF2-40B4-BE49-F238E27FC236}">
                <a16:creationId xmlns:a16="http://schemas.microsoft.com/office/drawing/2014/main" id="{0973F167-F29E-4DD1-89AE-EECC4B055F06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863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9FE2E31-B228-46D8-8397-631D89BE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6" y="970854"/>
            <a:ext cx="5974935" cy="40809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6652" y="154112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위치기반 동의 관리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동의 여부 선택 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                 ‘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인증 수단 선택 후 인증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733256" y="4772605"/>
            <a:ext cx="562769" cy="2184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5470971" y="460711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446167" y="720108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3" name="직각 삼각형 3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39" name="직선 연결선 3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51</a:t>
            </a:fld>
            <a:endParaRPr lang="ko-KR" altLang="en-US" dirty="0"/>
          </a:p>
        </p:txBody>
      </p:sp>
      <p:sp>
        <p:nvSpPr>
          <p:cNvPr id="43" name="왼쪽 대괄호 42">
            <a:extLst>
              <a:ext uri="{FF2B5EF4-FFF2-40B4-BE49-F238E27FC236}">
                <a16:creationId xmlns:a16="http://schemas.microsoft.com/office/drawing/2014/main" id="{071E03E2-0553-4D3B-9B04-792494EF50DA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왼쪽 대괄호 43">
            <a:extLst>
              <a:ext uri="{FF2B5EF4-FFF2-40B4-BE49-F238E27FC236}">
                <a16:creationId xmlns:a16="http://schemas.microsoft.com/office/drawing/2014/main" id="{0973F167-F29E-4DD1-89AE-EECC4B055F06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EA6032-A4F0-471D-95FA-C9F78F908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689" y="7095134"/>
            <a:ext cx="1057275" cy="409575"/>
          </a:xfrm>
          <a:prstGeom prst="rect">
            <a:avLst/>
          </a:prstGeom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25833866-AD35-4542-B3AD-E184A2C68F42}"/>
              </a:ext>
            </a:extLst>
          </p:cNvPr>
          <p:cNvSpPr/>
          <p:nvPr/>
        </p:nvSpPr>
        <p:spPr>
          <a:xfrm>
            <a:off x="446167" y="7623479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70EDDB5-3D56-4BEE-AE11-7259FCF6A878}"/>
              </a:ext>
            </a:extLst>
          </p:cNvPr>
          <p:cNvSpPr/>
          <p:nvPr/>
        </p:nvSpPr>
        <p:spPr>
          <a:xfrm>
            <a:off x="2238641" y="2575169"/>
            <a:ext cx="2400034" cy="1244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2CAEE66C-BB27-423E-BF11-04D750CA4FC6}"/>
              </a:ext>
            </a:extLst>
          </p:cNvPr>
          <p:cNvSpPr/>
          <p:nvPr/>
        </p:nvSpPr>
        <p:spPr>
          <a:xfrm>
            <a:off x="2094625" y="2386703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8937CE-4C87-4568-B153-3341573CFFA6}"/>
              </a:ext>
            </a:extLst>
          </p:cNvPr>
          <p:cNvSpPr txBox="1"/>
          <p:nvPr/>
        </p:nvSpPr>
        <p:spPr>
          <a:xfrm>
            <a:off x="153114" y="5541612"/>
            <a:ext cx="6551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위치기반 동의 관리 </a:t>
            </a:r>
          </a:p>
        </p:txBody>
      </p:sp>
    </p:spTree>
    <p:extLst>
      <p:ext uri="{BB962C8B-B14F-4D97-AF65-F5344CB8AC3E}">
        <p14:creationId xmlns:p14="http://schemas.microsoft.com/office/powerpoint/2010/main" val="2155591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5" name="타원 4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66986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08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907" y="4492170"/>
            <a:ext cx="314220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근로장학기관</a:t>
            </a: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평가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70669" y="5260964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근로장학기관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평가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07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B7AFDE92-3371-4AD0-8B7D-26A5B869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001926"/>
            <a:ext cx="5926400" cy="3966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근로장학기관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평가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홈페이지에  접속 후  상단에  위치한  메뉴 중에서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팝업된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메뉴중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지식멘토링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부분의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77655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53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4019" y="5541612"/>
            <a:ext cx="600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</a:p>
        </p:txBody>
      </p:sp>
      <p:sp>
        <p:nvSpPr>
          <p:cNvPr id="48" name="타원 47"/>
          <p:cNvSpPr/>
          <p:nvPr/>
        </p:nvSpPr>
        <p:spPr>
          <a:xfrm>
            <a:off x="2197778" y="84062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116013" y="178491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Picture 2" descr="C:\Users\p_sangjin\Desktop\인재육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79" y="6925537"/>
            <a:ext cx="1123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B1E310C8-5E08-4220-8B58-66F39616C9FB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6C486971-D767-4D7F-B252-134192E0248A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76261D8-3AD8-4228-9499-91A373242F4A}"/>
              </a:ext>
            </a:extLst>
          </p:cNvPr>
          <p:cNvSpPr/>
          <p:nvPr/>
        </p:nvSpPr>
        <p:spPr>
          <a:xfrm>
            <a:off x="2485810" y="1021554"/>
            <a:ext cx="363402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91986D2-D3F9-49AD-909C-212A5250FDC0}"/>
              </a:ext>
            </a:extLst>
          </p:cNvPr>
          <p:cNvSpPr/>
          <p:nvPr/>
        </p:nvSpPr>
        <p:spPr>
          <a:xfrm>
            <a:off x="2447199" y="1869128"/>
            <a:ext cx="553176" cy="178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29071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7B4E23D-FA21-4B4B-8EF8-5700AC1B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64" y="1015803"/>
            <a:ext cx="5863468" cy="3906629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96652" y="6228185"/>
            <a:ext cx="6264696" cy="2520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연도 선택 후            버튼 클릭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 )</a:t>
            </a:r>
          </a:p>
          <a:p>
            <a:pPr marL="171450" indent="-1714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평가 할 기관 선택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 )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후                        클릭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  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※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상호평가는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1515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총 근로시간이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1515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40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1515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시간 이상인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1515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1515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대상으로 실시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F1515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653" y="154112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근로장학기관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평가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96652" y="5440859"/>
            <a:ext cx="6264696" cy="540060"/>
          </a:xfrm>
          <a:prstGeom prst="rect">
            <a:avLst/>
          </a:prstGeom>
          <a:solidFill>
            <a:srgbClr val="028BE8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077" y="5541614"/>
            <a:ext cx="6397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대학생지식멘토링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근로장학기관 평가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5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5"/>
            <a:ext cx="6264696" cy="47295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9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3004326" y="710811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4308291" y="739112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2037720" y="740534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3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628900" y="8478713"/>
            <a:ext cx="1600200" cy="485775"/>
          </a:xfrm>
          <a:ln>
            <a:noFill/>
          </a:ln>
        </p:spPr>
        <p:txBody>
          <a:bodyPr/>
          <a:lstStyle/>
          <a:p>
            <a:pPr algn="ctr">
              <a:defRPr/>
            </a:pPr>
            <a:fld id="{54E03BCB-F58A-4B27-B12B-ADF3BAAB5614}" type="slidenum">
              <a:rPr lang="ko-KR" altLang="en-US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pPr algn="ctr">
                <a:defRPr/>
              </a:pPr>
              <a:t>54</a:t>
            </a:fld>
            <a:endParaRPr lang="ko-KR" altLang="en-US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99366" y="3288553"/>
            <a:ext cx="310131" cy="5177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endParaRPr lang="ko-KR" altLang="en-US" dirty="0">
              <a:ln>
                <a:solidFill>
                  <a:sysClr val="windowText" lastClr="000000">
                    <a:alpha val="0"/>
                  </a:sysClr>
                </a:solidFill>
              </a:ln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5848563" y="2955854"/>
            <a:ext cx="323636" cy="2256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endParaRPr lang="ko-KR" altLang="en-US">
              <a:ln>
                <a:solidFill>
                  <a:sysClr val="windowText" lastClr="000000">
                    <a:alpha val="0"/>
                  </a:sysClr>
                </a:solidFill>
              </a:ln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623809" y="4200103"/>
            <a:ext cx="609600" cy="2383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endParaRPr lang="ko-KR" altLang="en-US">
              <a:ln>
                <a:solidFill>
                  <a:sysClr val="windowText" lastClr="000000">
                    <a:alpha val="0"/>
                  </a:sysClr>
                </a:solidFill>
              </a:ln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5603619" y="2731296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379135" y="306813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5419337" y="400300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941188" y="3584104"/>
            <a:ext cx="5231011" cy="206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62" y="7035409"/>
            <a:ext cx="609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10" y="7364483"/>
            <a:ext cx="1219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왼쪽 대괄호 36">
            <a:extLst>
              <a:ext uri="{FF2B5EF4-FFF2-40B4-BE49-F238E27FC236}">
                <a16:creationId xmlns:a16="http://schemas.microsoft.com/office/drawing/2014/main" id="{DF476F1E-F232-46A7-9354-E21A08072A30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왼쪽 대괄호 47">
            <a:extLst>
              <a:ext uri="{FF2B5EF4-FFF2-40B4-BE49-F238E27FC236}">
                <a16:creationId xmlns:a16="http://schemas.microsoft.com/office/drawing/2014/main" id="{41861B21-0DA8-47E0-8456-A4A000033BD5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1613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296652" y="6039717"/>
            <a:ext cx="6264696" cy="270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해당 항목 확인 후 응답 선택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 )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항목별 모두 응답했는지 확인 후             버튼 클릭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 ※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설문기간 동안 응답 수정 가능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 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1515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※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1515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상호평가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1515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미실시할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1515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경우 출근부 입력 불가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F1515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653" y="154112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 err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근로장학기관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평가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96652" y="5440859"/>
            <a:ext cx="6264696" cy="540060"/>
          </a:xfrm>
          <a:prstGeom prst="rect">
            <a:avLst/>
          </a:prstGeom>
          <a:solidFill>
            <a:srgbClr val="028BE8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5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5"/>
            <a:ext cx="6264696" cy="47295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9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26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628900" y="8478713"/>
            <a:ext cx="1600200" cy="485775"/>
          </a:xfrm>
          <a:ln>
            <a:noFill/>
          </a:ln>
        </p:spPr>
        <p:txBody>
          <a:bodyPr/>
          <a:lstStyle/>
          <a:p>
            <a:pPr algn="ctr">
              <a:defRPr/>
            </a:pPr>
            <a:fld id="{54E03BCB-F58A-4B27-B12B-ADF3BAAB5614}" type="slidenum">
              <a:rPr lang="ko-KR" altLang="en-US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</a:rPr>
              <a:pPr algn="ctr">
                <a:defRPr/>
              </a:pPr>
              <a:t>55</a:t>
            </a:fld>
            <a:endParaRPr lang="ko-KR" altLang="en-US" dirty="0">
              <a:ln>
                <a:solidFill>
                  <a:schemeClr val="tx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310359" y="2123728"/>
            <a:ext cx="51060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188541" y="2123728"/>
            <a:ext cx="51060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080992" y="1860079"/>
            <a:ext cx="51060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080992" y="2098204"/>
            <a:ext cx="51060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1329408" y="2368141"/>
            <a:ext cx="51060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056583" y="2358616"/>
            <a:ext cx="51060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033475" y="4581525"/>
            <a:ext cx="310131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endParaRPr lang="ko-KR" altLang="en-US">
              <a:ln>
                <a:solidFill>
                  <a:sysClr val="windowText" lastClr="000000">
                    <a:alpha val="0"/>
                  </a:sysClr>
                </a:solidFill>
              </a:ln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2767591" y="4360146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2812765" y="683669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68" y="7117865"/>
            <a:ext cx="5905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3190835" y="2379917"/>
            <a:ext cx="598205" cy="204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230077" y="5541614"/>
            <a:ext cx="6397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대학생지식멘토링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근로장학기관 평가</a:t>
            </a:r>
          </a:p>
        </p:txBody>
      </p:sp>
      <p:sp>
        <p:nvSpPr>
          <p:cNvPr id="41" name="왼쪽 대괄호 40">
            <a:extLst>
              <a:ext uri="{FF2B5EF4-FFF2-40B4-BE49-F238E27FC236}">
                <a16:creationId xmlns:a16="http://schemas.microsoft.com/office/drawing/2014/main" id="{0B330208-DAB7-4653-854A-50AADDC94042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왼쪽 대괄호 41">
            <a:extLst>
              <a:ext uri="{FF2B5EF4-FFF2-40B4-BE49-F238E27FC236}">
                <a16:creationId xmlns:a16="http://schemas.microsoft.com/office/drawing/2014/main" id="{9EF8E2E8-076E-4650-8B4E-4A5E8E5FFD6B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E93FECA-C969-4C30-93F4-523C15B3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33" y="950118"/>
            <a:ext cx="5614509" cy="3909225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7" y="2576565"/>
            <a:ext cx="3307497" cy="195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2B60001-EB57-41EE-95FF-577EB8731A20}"/>
              </a:ext>
            </a:extLst>
          </p:cNvPr>
          <p:cNvSpPr/>
          <p:nvPr/>
        </p:nvSpPr>
        <p:spPr>
          <a:xfrm>
            <a:off x="1393602" y="1920404"/>
            <a:ext cx="216024" cy="64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5BEC5C5-0D09-40B7-839B-86BFE77A789D}"/>
              </a:ext>
            </a:extLst>
          </p:cNvPr>
          <p:cNvSpPr/>
          <p:nvPr/>
        </p:nvSpPr>
        <p:spPr>
          <a:xfrm>
            <a:off x="1412651" y="2072803"/>
            <a:ext cx="576189" cy="5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FC3B530-B899-4B4F-B02C-35D39CA68B77}"/>
              </a:ext>
            </a:extLst>
          </p:cNvPr>
          <p:cNvSpPr/>
          <p:nvPr/>
        </p:nvSpPr>
        <p:spPr>
          <a:xfrm>
            <a:off x="3202810" y="2051775"/>
            <a:ext cx="556390" cy="8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6DB700E-807C-4F6F-AEE0-1EBF4CF9A9C5}"/>
              </a:ext>
            </a:extLst>
          </p:cNvPr>
          <p:cNvSpPr/>
          <p:nvPr/>
        </p:nvSpPr>
        <p:spPr>
          <a:xfrm>
            <a:off x="4967272" y="2044808"/>
            <a:ext cx="458272" cy="81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C4A01CC-5267-4F04-BDE3-CE750F8FFC2B}"/>
              </a:ext>
            </a:extLst>
          </p:cNvPr>
          <p:cNvSpPr/>
          <p:nvPr/>
        </p:nvSpPr>
        <p:spPr>
          <a:xfrm>
            <a:off x="3185336" y="2179233"/>
            <a:ext cx="554813" cy="8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2D7BCFA-DB4B-4915-A5F5-F6D0EDB68F0C}"/>
              </a:ext>
            </a:extLst>
          </p:cNvPr>
          <p:cNvSpPr/>
          <p:nvPr/>
        </p:nvSpPr>
        <p:spPr>
          <a:xfrm>
            <a:off x="1405230" y="2211039"/>
            <a:ext cx="458272" cy="81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052392" y="229953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5268085" y="2559688"/>
            <a:ext cx="753203" cy="19576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endParaRPr lang="ko-KR" altLang="en-US">
              <a:ln>
                <a:solidFill>
                  <a:sysClr val="windowText" lastClr="000000">
                    <a:alpha val="0"/>
                  </a:sys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14757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5" name="타원 4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66986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09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904" y="4492170"/>
            <a:ext cx="314220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근로중지 사전신고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70669" y="5260964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근로중지 사전신고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893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B7AFDE92-3371-4AD0-8B7D-26A5B869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001926"/>
            <a:ext cx="5926400" cy="3966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근로중지 사전신고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홈페이지에  접속 후  상단에  위치한  메뉴 중에서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팝업된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메뉴중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지식멘토링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부분의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77655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57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4019" y="5541612"/>
            <a:ext cx="600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</a:p>
        </p:txBody>
      </p:sp>
      <p:sp>
        <p:nvSpPr>
          <p:cNvPr id="48" name="타원 47"/>
          <p:cNvSpPr/>
          <p:nvPr/>
        </p:nvSpPr>
        <p:spPr>
          <a:xfrm>
            <a:off x="2197778" y="84062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116013" y="178491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Picture 2" descr="C:\Users\p_sangjin\Desktop\인재육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79" y="6925537"/>
            <a:ext cx="1123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B1E310C8-5E08-4220-8B58-66F39616C9FB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6C486971-D767-4D7F-B252-134192E0248A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76261D8-3AD8-4228-9499-91A373242F4A}"/>
              </a:ext>
            </a:extLst>
          </p:cNvPr>
          <p:cNvSpPr/>
          <p:nvPr/>
        </p:nvSpPr>
        <p:spPr>
          <a:xfrm>
            <a:off x="2485810" y="1021554"/>
            <a:ext cx="363402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91986D2-D3F9-49AD-909C-212A5250FDC0}"/>
              </a:ext>
            </a:extLst>
          </p:cNvPr>
          <p:cNvSpPr/>
          <p:nvPr/>
        </p:nvSpPr>
        <p:spPr>
          <a:xfrm>
            <a:off x="2447199" y="1869128"/>
            <a:ext cx="553176" cy="178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5603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8CC235D-6761-4DED-8160-A355CD562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46" y="961479"/>
            <a:ext cx="5965786" cy="40250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6652" y="154112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근로중지 사전신고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들어갑니다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30" name="타원 29"/>
          <p:cNvSpPr/>
          <p:nvPr/>
        </p:nvSpPr>
        <p:spPr>
          <a:xfrm>
            <a:off x="434293" y="73976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34258" y="4211960"/>
            <a:ext cx="999867" cy="2880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각 삼각형 3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016" y="7320554"/>
            <a:ext cx="1584176" cy="499399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6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9" name="직선 연결선 2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91587" y="5541612"/>
            <a:ext cx="64748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근로중지 사전신고</a:t>
            </a:r>
          </a:p>
        </p:txBody>
      </p:sp>
      <p:sp>
        <p:nvSpPr>
          <p:cNvPr id="3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58</a:t>
            </a:fld>
            <a:endParaRPr lang="ko-KR" altLang="en-US" dirty="0"/>
          </a:p>
        </p:txBody>
      </p:sp>
      <p:sp>
        <p:nvSpPr>
          <p:cNvPr id="36" name="왼쪽 대괄호 35">
            <a:extLst>
              <a:ext uri="{FF2B5EF4-FFF2-40B4-BE49-F238E27FC236}">
                <a16:creationId xmlns:a16="http://schemas.microsoft.com/office/drawing/2014/main" id="{8CB6F385-F6BE-4BAC-9A6A-54E7E7A6CB2E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왼쪽 대괄호 36">
            <a:extLst>
              <a:ext uri="{FF2B5EF4-FFF2-40B4-BE49-F238E27FC236}">
                <a16:creationId xmlns:a16="http://schemas.microsoft.com/office/drawing/2014/main" id="{46C4F01C-0288-4B90-904F-187D57B4383C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123868" y="4035375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77735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180E814-A66B-433C-8F78-D1962BC5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940318"/>
            <a:ext cx="5854352" cy="3968242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검색조건을 선택하고 조회합니다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근로중지유형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사유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기간 등을 입력합니다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’                  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 후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   ’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클릭합니다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※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 담당자의 승인을 받아야 사전신고가 완료됩니다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652" y="154112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근로중지 사전신고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타원 27"/>
          <p:cNvSpPr/>
          <p:nvPr/>
        </p:nvSpPr>
        <p:spPr>
          <a:xfrm>
            <a:off x="5543174" y="1938195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821680" y="2165668"/>
            <a:ext cx="276388" cy="14401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각 삼각형 3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434293" y="674678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38277" y="716692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85000" y="3160985"/>
            <a:ext cx="5622594" cy="145954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300197" y="3055470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22774" y="4742722"/>
            <a:ext cx="630326" cy="16265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4834742" y="4598706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442690" y="760303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6" y="7569674"/>
            <a:ext cx="600159" cy="2667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82" y="7590233"/>
            <a:ext cx="590632" cy="266737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37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39" name="직선 연결선 38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91587" y="5541612"/>
            <a:ext cx="64748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근로중지 사전신고</a:t>
            </a:r>
          </a:p>
        </p:txBody>
      </p:sp>
      <p:sp>
        <p:nvSpPr>
          <p:cNvPr id="4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59</a:t>
            </a:fld>
            <a:endParaRPr lang="ko-KR" altLang="en-US" dirty="0"/>
          </a:p>
        </p:txBody>
      </p:sp>
      <p:sp>
        <p:nvSpPr>
          <p:cNvPr id="43" name="왼쪽 대괄호 42">
            <a:extLst>
              <a:ext uri="{FF2B5EF4-FFF2-40B4-BE49-F238E27FC236}">
                <a16:creationId xmlns:a16="http://schemas.microsoft.com/office/drawing/2014/main" id="{E6C972A1-1B3F-4E03-8CC2-CC8DF54FC60F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왼쪽 대괄호 43">
            <a:extLst>
              <a:ext uri="{FF2B5EF4-FFF2-40B4-BE49-F238E27FC236}">
                <a16:creationId xmlns:a16="http://schemas.microsoft.com/office/drawing/2014/main" id="{7EAC30F3-B5B3-42F7-B6F9-5A5EA926520E}"/>
              </a:ext>
            </a:extLst>
          </p:cNvPr>
          <p:cNvSpPr/>
          <p:nvPr/>
        </p:nvSpPr>
        <p:spPr>
          <a:xfrm flipH="1">
            <a:off x="6489253" y="69854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76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F203112-8E67-47DB-97FB-76818CF19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001926"/>
            <a:ext cx="5926400" cy="3966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홈페이지에  접속 후  상단에  위치한  메뉴 중에서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팝업된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메뉴중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지식멘토링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부분의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교사대생 등 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6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4023" y="5541612"/>
            <a:ext cx="600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</a:p>
        </p:txBody>
      </p:sp>
      <p:sp>
        <p:nvSpPr>
          <p:cNvPr id="48" name="타원 47"/>
          <p:cNvSpPr/>
          <p:nvPr/>
        </p:nvSpPr>
        <p:spPr>
          <a:xfrm>
            <a:off x="2161711" y="93010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111834" y="172495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Picture 2" descr="C:\Users\p_sangjin\Desktop\인재육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79" y="6925537"/>
            <a:ext cx="1123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B9C914A1-3B77-473A-9245-007F58CC6023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6AB074EE-8F76-4C1B-B223-75DD396920FE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08DDDE1-36D6-49D6-A9C6-3EE36C8DC1E9}"/>
              </a:ext>
            </a:extLst>
          </p:cNvPr>
          <p:cNvSpPr/>
          <p:nvPr/>
        </p:nvSpPr>
        <p:spPr>
          <a:xfrm>
            <a:off x="2492897" y="1020588"/>
            <a:ext cx="356316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590B47C-BB34-4A13-BD21-EC3500931E47}"/>
              </a:ext>
            </a:extLst>
          </p:cNvPr>
          <p:cNvSpPr/>
          <p:nvPr/>
        </p:nvSpPr>
        <p:spPr>
          <a:xfrm>
            <a:off x="2443020" y="1873256"/>
            <a:ext cx="553931" cy="157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06399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5" name="타원 4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66987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10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7440" y="4492170"/>
            <a:ext cx="2783134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활동확인서 발급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382881" y="527938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활동확인서 발급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372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B7AFDE92-3371-4AD0-8B7D-26A5B869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001926"/>
            <a:ext cx="5926400" cy="3966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활동확인서 발급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홈페이지에  접속 후  상단에  위치한  메뉴 중에서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팝업된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메뉴중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지식멘토링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부분의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77655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61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4019" y="5541612"/>
            <a:ext cx="6009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</a:p>
        </p:txBody>
      </p:sp>
      <p:sp>
        <p:nvSpPr>
          <p:cNvPr id="48" name="타원 47"/>
          <p:cNvSpPr/>
          <p:nvPr/>
        </p:nvSpPr>
        <p:spPr>
          <a:xfrm>
            <a:off x="2197778" y="84062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116013" y="178491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Picture 2" descr="C:\Users\p_sangjin\Desktop\인재육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79" y="6925537"/>
            <a:ext cx="1123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B1E310C8-5E08-4220-8B58-66F39616C9FB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6C486971-D767-4D7F-B252-134192E0248A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76261D8-3AD8-4228-9499-91A373242F4A}"/>
              </a:ext>
            </a:extLst>
          </p:cNvPr>
          <p:cNvSpPr/>
          <p:nvPr/>
        </p:nvSpPr>
        <p:spPr>
          <a:xfrm>
            <a:off x="2485810" y="1021554"/>
            <a:ext cx="363402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91986D2-D3F9-49AD-909C-212A5250FDC0}"/>
              </a:ext>
            </a:extLst>
          </p:cNvPr>
          <p:cNvSpPr/>
          <p:nvPr/>
        </p:nvSpPr>
        <p:spPr>
          <a:xfrm>
            <a:off x="2447199" y="1869128"/>
            <a:ext cx="553176" cy="178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5426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B283238-8CB0-4E52-B82E-C8DC6042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7" y="994260"/>
            <a:ext cx="5986765" cy="4031729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62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‘                                         ‘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을 클릭합니다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해당 </a:t>
            </a:r>
            <a:r>
              <a:rPr lang="ko-KR" altLang="en-US" sz="14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활동년도를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선택합니다</a:t>
            </a: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*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2015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년 이후 </a:t>
            </a:r>
            <a:r>
              <a:rPr lang="ko-KR" altLang="en-US" sz="12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활동자는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활동확인서 </a:t>
            </a:r>
            <a:r>
              <a:rPr lang="ko-KR" altLang="en-US" sz="12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발급신청시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즉시 발급이 가능하나 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2014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년 이전 </a:t>
            </a:r>
            <a:r>
              <a:rPr lang="ko-KR" altLang="en-US" sz="120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활동자는</a:t>
            </a:r>
            <a:r>
              <a:rPr lang="ko-KR" altLang="en-US" sz="12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발급신청 후 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재단의 승인 이후에 활동확인서 발급이 가능합니다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.(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 이후 약 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r>
              <a:rPr lang="ko-KR" altLang="en-US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일 소요</a:t>
            </a:r>
            <a:r>
              <a:rPr lang="en-US" altLang="ko-KR" sz="12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443818" y="673224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306001" y="3307951"/>
            <a:ext cx="1061511" cy="279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5053431" y="310790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772" y="5541612"/>
            <a:ext cx="6859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증명서 발급</a:t>
            </a:r>
          </a:p>
        </p:txBody>
      </p:sp>
      <p:pic>
        <p:nvPicPr>
          <p:cNvPr id="20482" name="Picture 2" descr="C:\Users\p_sangjin\Desktop\20171228_1439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4" y="6516216"/>
            <a:ext cx="2180577" cy="5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타원 22"/>
          <p:cNvSpPr/>
          <p:nvPr/>
        </p:nvSpPr>
        <p:spPr>
          <a:xfrm>
            <a:off x="452288" y="730226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72222" y="3635660"/>
            <a:ext cx="783508" cy="2701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009366" y="3635660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활동확인서 발급</a:t>
            </a:r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20990FFD-929E-4FB2-9A4A-621AA0A8B6B4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왼쪽 대괄호 27">
            <a:extLst>
              <a:ext uri="{FF2B5EF4-FFF2-40B4-BE49-F238E27FC236}">
                <a16:creationId xmlns:a16="http://schemas.microsoft.com/office/drawing/2014/main" id="{D46F2737-2DDC-4C46-868C-9D85C716026A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5473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B49E5AF-5F38-48E4-9075-883C46D2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0" y="957651"/>
            <a:ext cx="4605776" cy="394327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  <a:noFill/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63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증명서구분을 선택합니다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증명서 사용목적을 선택합니다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  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클릭합니다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검색조건 선택 후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   ‘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클릭합니다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조회된 정보를 확인 후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 ‘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버튼을 클릭하여 발급합니다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-772" y="5541612"/>
            <a:ext cx="6859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증명서 발급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활동확인서 발급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482001" y="3285380"/>
            <a:ext cx="1840628" cy="187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497004" y="3992018"/>
            <a:ext cx="1414874" cy="146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860653" y="2564141"/>
            <a:ext cx="1990626" cy="14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6" t="29642" r="72725" b="66047"/>
          <a:stretch/>
        </p:blipFill>
        <p:spPr bwMode="auto">
          <a:xfrm>
            <a:off x="3613992" y="1975350"/>
            <a:ext cx="287311" cy="8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3360576" y="2539060"/>
            <a:ext cx="35706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2017</a:t>
            </a:r>
            <a:endParaRPr lang="ko-KR" altLang="en-US" sz="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2620513" y="4724209"/>
            <a:ext cx="230440" cy="132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0" name="타원 99"/>
          <p:cNvSpPr/>
          <p:nvPr/>
        </p:nvSpPr>
        <p:spPr>
          <a:xfrm>
            <a:off x="436198" y="6543648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02" name="타원 101"/>
          <p:cNvSpPr/>
          <p:nvPr/>
        </p:nvSpPr>
        <p:spPr>
          <a:xfrm>
            <a:off x="437048" y="697193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04" name="타원 103"/>
          <p:cNvSpPr/>
          <p:nvPr/>
        </p:nvSpPr>
        <p:spPr>
          <a:xfrm>
            <a:off x="435144" y="73955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05" name="타원 104"/>
          <p:cNvSpPr/>
          <p:nvPr/>
        </p:nvSpPr>
        <p:spPr>
          <a:xfrm>
            <a:off x="435994" y="782384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21506" name="Picture 2" descr="C:\Users\p_sangjin\Desktop\20171228_1417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6" y="7343434"/>
            <a:ext cx="646567" cy="2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p_sangjin\Desktop\검색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58" y="7812360"/>
            <a:ext cx="586740" cy="24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타원 107"/>
          <p:cNvSpPr/>
          <p:nvPr/>
        </p:nvSpPr>
        <p:spPr>
          <a:xfrm>
            <a:off x="442764" y="825812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21508" name="Picture 4" descr="C:\Users\p_sangjin\Desktop\20171228_1454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97" y="8231832"/>
            <a:ext cx="5334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타원 109"/>
          <p:cNvSpPr/>
          <p:nvPr/>
        </p:nvSpPr>
        <p:spPr>
          <a:xfrm>
            <a:off x="250712" y="3106555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11" name="타원 110"/>
          <p:cNvSpPr/>
          <p:nvPr/>
        </p:nvSpPr>
        <p:spPr>
          <a:xfrm>
            <a:off x="2317886" y="450255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12" name="타원 111"/>
          <p:cNvSpPr/>
          <p:nvPr/>
        </p:nvSpPr>
        <p:spPr>
          <a:xfrm>
            <a:off x="253445" y="379787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4" name="왼쪽 대괄호 53">
            <a:extLst>
              <a:ext uri="{FF2B5EF4-FFF2-40B4-BE49-F238E27FC236}">
                <a16:creationId xmlns:a16="http://schemas.microsoft.com/office/drawing/2014/main" id="{8F3B0649-33EB-4895-8577-0194FF599D2D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왼쪽 대괄호 54">
            <a:extLst>
              <a:ext uri="{FF2B5EF4-FFF2-40B4-BE49-F238E27FC236}">
                <a16:creationId xmlns:a16="http://schemas.microsoft.com/office/drawing/2014/main" id="{68D02F1E-243A-4C69-AD52-5FDFBC9B91E2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DC634DE-2C70-4B1E-9DD5-62C02AF98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623" y="1848687"/>
            <a:ext cx="3437963" cy="1675564"/>
          </a:xfrm>
          <a:prstGeom prst="rect">
            <a:avLst/>
          </a:prstGeom>
        </p:spPr>
      </p:pic>
      <p:sp>
        <p:nvSpPr>
          <p:cNvPr id="88" name="직사각형 87"/>
          <p:cNvSpPr/>
          <p:nvPr/>
        </p:nvSpPr>
        <p:spPr>
          <a:xfrm>
            <a:off x="3111165" y="2227771"/>
            <a:ext cx="893899" cy="178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965175" y="2822406"/>
            <a:ext cx="332398" cy="167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83060D42-FFA3-4A01-A75C-84DD73B5BB9A}"/>
              </a:ext>
            </a:extLst>
          </p:cNvPr>
          <p:cNvSpPr/>
          <p:nvPr/>
        </p:nvSpPr>
        <p:spPr>
          <a:xfrm>
            <a:off x="3034944" y="1846738"/>
            <a:ext cx="3455447" cy="1259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3" name="타원 112"/>
          <p:cNvSpPr/>
          <p:nvPr/>
        </p:nvSpPr>
        <p:spPr>
          <a:xfrm>
            <a:off x="2931972" y="2029968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21455E6-953E-43A1-B672-1C28341CE735}"/>
              </a:ext>
            </a:extLst>
          </p:cNvPr>
          <p:cNvSpPr/>
          <p:nvPr/>
        </p:nvSpPr>
        <p:spPr>
          <a:xfrm>
            <a:off x="3220003" y="2847975"/>
            <a:ext cx="2599771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타원 113"/>
          <p:cNvSpPr/>
          <p:nvPr/>
        </p:nvSpPr>
        <p:spPr>
          <a:xfrm>
            <a:off x="5722459" y="260749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87" name="직선 연결선 86"/>
          <p:cNvCxnSpPr>
            <a:cxnSpLocks/>
          </p:cNvCxnSpPr>
          <p:nvPr/>
        </p:nvCxnSpPr>
        <p:spPr>
          <a:xfrm flipV="1">
            <a:off x="2850743" y="3106553"/>
            <a:ext cx="866899" cy="166544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BFE759FF-1393-48F0-8DF1-6E50979F8ED2}"/>
              </a:ext>
            </a:extLst>
          </p:cNvPr>
          <p:cNvSpPr/>
          <p:nvPr/>
        </p:nvSpPr>
        <p:spPr>
          <a:xfrm>
            <a:off x="1196752" y="2195736"/>
            <a:ext cx="204231" cy="60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56F6E63A-0DF5-4186-9327-AB1553A4E997}"/>
              </a:ext>
            </a:extLst>
          </p:cNvPr>
          <p:cNvSpPr/>
          <p:nvPr/>
        </p:nvSpPr>
        <p:spPr>
          <a:xfrm>
            <a:off x="1798151" y="2767374"/>
            <a:ext cx="506899" cy="83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9879DE9-41B2-44A3-BC48-F7AB0D7BB694}"/>
              </a:ext>
            </a:extLst>
          </p:cNvPr>
          <p:cNvSpPr/>
          <p:nvPr/>
        </p:nvSpPr>
        <p:spPr>
          <a:xfrm>
            <a:off x="1830344" y="2912986"/>
            <a:ext cx="506899" cy="83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388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5" name="타원 4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66986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11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4964" y="4492170"/>
            <a:ext cx="2868093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사용 안내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2374566" y="5148064"/>
            <a:ext cx="1378271" cy="1477231"/>
            <a:chOff x="2472260" y="5148064"/>
            <a:chExt cx="1378271" cy="1477231"/>
          </a:xfrm>
        </p:grpSpPr>
        <p:sp>
          <p:nvSpPr>
            <p:cNvPr id="34" name="TextBox 33"/>
            <p:cNvSpPr txBox="1"/>
            <p:nvPr/>
          </p:nvSpPr>
          <p:spPr>
            <a:xfrm>
              <a:off x="2472260" y="5148064"/>
              <a:ext cx="1125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1) </a:t>
              </a:r>
              <a:r>
                <a:rPr lang="ko-KR" altLang="en-US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로그인</a:t>
              </a:r>
              <a:endParaRPr lang="ko-KR" altLang="en-US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76534" y="5517364"/>
              <a:ext cx="1350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2) </a:t>
              </a:r>
              <a:r>
                <a:rPr lang="ko-KR" altLang="en-US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신청안내</a:t>
              </a:r>
              <a:endParaRPr lang="ko-KR" altLang="en-US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88889" y="5886664"/>
              <a:ext cx="1350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3) </a:t>
              </a:r>
              <a:r>
                <a:rPr lang="ko-KR" altLang="en-US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신청현황</a:t>
              </a:r>
              <a:endParaRPr lang="ko-KR" altLang="en-US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00481" y="6255963"/>
              <a:ext cx="1350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4) </a:t>
              </a:r>
              <a:r>
                <a:rPr lang="ko-KR" altLang="en-US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504000101010101" pitchFamily="50" charset="-127"/>
                  <a:ea typeface="함초롬돋움" panose="020B0504000101010101" pitchFamily="50" charset="-127"/>
                  <a:cs typeface="함초롬돋움" panose="020B0504000101010101" pitchFamily="50" charset="-127"/>
                </a:rPr>
                <a:t>선정결과</a:t>
              </a:r>
              <a:endPara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14070" y="6625295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 입력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7369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44BBB2B-38ED-482F-9B90-21250850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232" y="1332659"/>
            <a:ext cx="2069068" cy="331707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b="30000"/>
          <a:stretch/>
        </p:blipFill>
        <p:spPr>
          <a:xfrm>
            <a:off x="4433300" y="1298686"/>
            <a:ext cx="2041739" cy="331707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" b="3753"/>
          <a:stretch/>
        </p:blipFill>
        <p:spPr>
          <a:xfrm>
            <a:off x="437048" y="1298686"/>
            <a:ext cx="1911831" cy="331707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65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좌측 상단의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버튼 클릭                             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                    ‘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한국장학재단 로그인 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6652" y="154112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로그인</a:t>
            </a:r>
            <a:endParaRPr lang="ko-KR" altLang="en-US" sz="2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4594" y="5544983"/>
            <a:ext cx="3916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한국장학재단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전체메뉴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로그인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2364231" y="1447402"/>
            <a:ext cx="1411533" cy="170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461831" y="2627784"/>
            <a:ext cx="1969141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4433300" y="2341463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2237057" y="1114921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36198" y="685916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437048" y="72874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5144" y="7711068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31489" y="1324001"/>
            <a:ext cx="215413" cy="2047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429048" y="101065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84" y="6859164"/>
            <a:ext cx="238095" cy="21904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3" y="7243384"/>
            <a:ext cx="1508795" cy="297686"/>
          </a:xfrm>
          <a:prstGeom prst="rect">
            <a:avLst/>
          </a:prstGeom>
        </p:spPr>
      </p:pic>
      <p:sp>
        <p:nvSpPr>
          <p:cNvPr id="32" name="왼쪽 대괄호 31">
            <a:extLst>
              <a:ext uri="{FF2B5EF4-FFF2-40B4-BE49-F238E27FC236}">
                <a16:creationId xmlns:a16="http://schemas.microsoft.com/office/drawing/2014/main" id="{C7DD0B4B-FF9D-4AD4-A4D3-57AE8BE575EF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왼쪽 대괄호 32">
            <a:extLst>
              <a:ext uri="{FF2B5EF4-FFF2-40B4-BE49-F238E27FC236}">
                <a16:creationId xmlns:a16="http://schemas.microsoft.com/office/drawing/2014/main" id="{CCACBBDE-D8BC-4D95-9587-E94A72935C58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3888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7E97F3-527E-4651-A9E4-BF8241C02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396" y="886940"/>
            <a:ext cx="2718912" cy="3804579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" b="3753"/>
          <a:stretch/>
        </p:blipFill>
        <p:spPr>
          <a:xfrm>
            <a:off x="966693" y="864579"/>
            <a:ext cx="2205702" cy="3826945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66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좌측 상단의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버튼 클릭                             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       ‘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교사대생 등 대학생 </a:t>
            </a:r>
            <a:r>
              <a:rPr lang="ko-KR" altLang="en-US" sz="1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신청하기 클릭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9705" y="5544983"/>
            <a:ext cx="680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한국장학재단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메뉴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·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사대생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등 대학생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신청하기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745199" y="4243771"/>
            <a:ext cx="1728192" cy="238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601183" y="405864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36198" y="685916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437048" y="72874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5144" y="7711068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977710" y="914276"/>
            <a:ext cx="215413" cy="2047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663017" y="86457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84" y="6859164"/>
            <a:ext cx="238095" cy="21904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4" y="7265418"/>
            <a:ext cx="1090546" cy="390580"/>
          </a:xfrm>
          <a:prstGeom prst="rect">
            <a:avLst/>
          </a:prstGeom>
        </p:spPr>
      </p:pic>
      <p:sp>
        <p:nvSpPr>
          <p:cNvPr id="28" name="왼쪽 대괄호 27">
            <a:extLst>
              <a:ext uri="{FF2B5EF4-FFF2-40B4-BE49-F238E27FC236}">
                <a16:creationId xmlns:a16="http://schemas.microsoft.com/office/drawing/2014/main" id="{52DC1372-B0CA-4824-A625-C334B09E836E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왼쪽 대괄호 30">
            <a:extLst>
              <a:ext uri="{FF2B5EF4-FFF2-40B4-BE49-F238E27FC236}">
                <a16:creationId xmlns:a16="http://schemas.microsoft.com/office/drawing/2014/main" id="{05A95BA4-957C-4304-B905-F5387F3D33C9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7475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8D75EB1-4FFD-4C09-AF01-783BE86E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216" y="955289"/>
            <a:ext cx="2949566" cy="39881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C705650-0C6E-45AB-BF9C-7A40407C1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94" y="942928"/>
            <a:ext cx="2774033" cy="3988191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67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개인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신용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정보 수집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이용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·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조회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·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제공 동의서 및 신청인 동의서 전체 동의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                     ‘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인증수단 선택 후 인증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9705" y="5544983"/>
            <a:ext cx="680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한국장학재단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메뉴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·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사대생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등 대학생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신청하기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660630" y="1478905"/>
            <a:ext cx="2701695" cy="5784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73371" y="1334888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36198" y="685227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437048" y="728056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5144" y="773275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31395" y="4617626"/>
            <a:ext cx="2759505" cy="319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58768" y="440166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015358" y="2306369"/>
            <a:ext cx="1728218" cy="1303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3819458" y="2107910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3" name="왼쪽 대괄호 32">
            <a:extLst>
              <a:ext uri="{FF2B5EF4-FFF2-40B4-BE49-F238E27FC236}">
                <a16:creationId xmlns:a16="http://schemas.microsoft.com/office/drawing/2014/main" id="{A9AB4F5C-A18B-42A0-B9C7-97BC98232F8F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왼쪽 대괄호 35">
            <a:extLst>
              <a:ext uri="{FF2B5EF4-FFF2-40B4-BE49-F238E27FC236}">
                <a16:creationId xmlns:a16="http://schemas.microsoft.com/office/drawing/2014/main" id="{8F906AC5-E7AB-4980-A93C-150DEBC01343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329CEF-DF06-4984-8D83-B9DFD1A4F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43" y="7192631"/>
            <a:ext cx="1514475" cy="3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189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19" y="892678"/>
            <a:ext cx="2868418" cy="394911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68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소속대학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단과대학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학과전공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학번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학적 구분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학년 입력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9705" y="5544983"/>
            <a:ext cx="680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한국장학재단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메뉴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·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사대생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등 대학생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신청하기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773338" y="1147794"/>
            <a:ext cx="2879799" cy="2200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1455701" y="107073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44846" y="738948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1" name="왼쪽 대괄호 20">
            <a:extLst>
              <a:ext uri="{FF2B5EF4-FFF2-40B4-BE49-F238E27FC236}">
                <a16:creationId xmlns:a16="http://schemas.microsoft.com/office/drawing/2014/main" id="{42B8D2AC-33B0-4AEE-A309-57B665C4C46B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왼쪽 대괄호 21">
            <a:extLst>
              <a:ext uri="{FF2B5EF4-FFF2-40B4-BE49-F238E27FC236}">
                <a16:creationId xmlns:a16="http://schemas.microsoft.com/office/drawing/2014/main" id="{1FEAD0EB-A4D1-4BE7-A745-554A821C9697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688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83" y="911351"/>
            <a:ext cx="2889399" cy="393043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3" y="911351"/>
            <a:ext cx="2867998" cy="3930437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69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전화번호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휴대전화번호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이메일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실거주지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주소 입력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                     ‘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사용 가능한 계좌 확인 후  선택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신규 계좌 등록이 필요할 경우 신규 입력 버튼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9705" y="5544983"/>
            <a:ext cx="680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한국장학재단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메뉴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·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사대생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등 대학생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신청하기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561003" y="1399051"/>
            <a:ext cx="2821825" cy="2308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298051" y="1135461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36198" y="652865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437048" y="695694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5144" y="7380558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971915" y="4505899"/>
            <a:ext cx="1457085" cy="335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773338" y="421786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434283" y="1718631"/>
            <a:ext cx="2889399" cy="981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5987039" y="1406803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r="13731"/>
          <a:stretch/>
        </p:blipFill>
        <p:spPr>
          <a:xfrm>
            <a:off x="859378" y="6932326"/>
            <a:ext cx="1489501" cy="312396"/>
          </a:xfrm>
          <a:prstGeom prst="rect">
            <a:avLst/>
          </a:prstGeom>
        </p:spPr>
      </p:pic>
      <p:sp>
        <p:nvSpPr>
          <p:cNvPr id="33" name="왼쪽 대괄호 32">
            <a:extLst>
              <a:ext uri="{FF2B5EF4-FFF2-40B4-BE49-F238E27FC236}">
                <a16:creationId xmlns:a16="http://schemas.microsoft.com/office/drawing/2014/main" id="{592D107A-BD80-430E-B94C-D5B5B2C65069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왼쪽 대괄호 35">
            <a:extLst>
              <a:ext uri="{FF2B5EF4-FFF2-40B4-BE49-F238E27FC236}">
                <a16:creationId xmlns:a16="http://schemas.microsoft.com/office/drawing/2014/main" id="{988DF399-776F-41CB-94A8-562573778B75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22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2948FC9-7373-4A97-9DD8-95EF48FE8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71" y="1133775"/>
            <a:ext cx="5891533" cy="3542185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    ) ‘                                        ‘</a:t>
            </a:r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을 클릭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60432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7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063705" y="2076849"/>
            <a:ext cx="996823" cy="283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50" name="Picture 2" descr="C:\Users\p_sangjin\Desktop\20171222_1512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5" y="7240570"/>
            <a:ext cx="2057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9438" y="5541612"/>
            <a:ext cx="65582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5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사업신청</a:t>
            </a:r>
          </a:p>
        </p:txBody>
      </p:sp>
      <p:sp>
        <p:nvSpPr>
          <p:cNvPr id="33" name="타원 32"/>
          <p:cNvSpPr/>
          <p:nvPr/>
        </p:nvSpPr>
        <p:spPr>
          <a:xfrm>
            <a:off x="4762289" y="1985421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445582" y="73986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EB1E3D16-D5E6-4B35-BB0A-AD5836DAE4AE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2979D052-853E-4CD8-8357-33BBC5C02207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8988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4" y="889518"/>
            <a:ext cx="2900145" cy="395227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79" y="889518"/>
            <a:ext cx="2859192" cy="395227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70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신청형태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희망요일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희망시간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희망과목 입력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                     ‘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자기소개 및 지원동기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제출서류 입력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20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spc="-20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제출 서류는 의무가 아니며 소속 대학에서 요구하는 서류에 한함</a:t>
            </a:r>
            <a:endParaRPr lang="en-US" altLang="ko-KR" sz="1400" spc="-20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9705" y="5544983"/>
            <a:ext cx="680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한국장학재단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메뉴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·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사대생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등 대학생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신청하기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505917" y="1366000"/>
            <a:ext cx="2909961" cy="2308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298051" y="1135461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36198" y="665037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437048" y="707866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5144" y="749113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971915" y="4505899"/>
            <a:ext cx="1457085" cy="335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773338" y="421786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434283" y="1366000"/>
            <a:ext cx="2889399" cy="1499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6093756" y="1077968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r="13731"/>
          <a:stretch/>
        </p:blipFill>
        <p:spPr>
          <a:xfrm>
            <a:off x="859378" y="7031479"/>
            <a:ext cx="1489501" cy="312396"/>
          </a:xfrm>
          <a:prstGeom prst="rect">
            <a:avLst/>
          </a:prstGeom>
        </p:spPr>
      </p:pic>
      <p:sp>
        <p:nvSpPr>
          <p:cNvPr id="33" name="왼쪽 대괄호 32">
            <a:extLst>
              <a:ext uri="{FF2B5EF4-FFF2-40B4-BE49-F238E27FC236}">
                <a16:creationId xmlns:a16="http://schemas.microsoft.com/office/drawing/2014/main" id="{FFEFF66B-4F16-40B9-A8C5-E353BEE7A255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왼쪽 대괄호 35">
            <a:extLst>
              <a:ext uri="{FF2B5EF4-FFF2-40B4-BE49-F238E27FC236}">
                <a16:creationId xmlns:a16="http://schemas.microsoft.com/office/drawing/2014/main" id="{AB2C3778-E5C1-4E24-B980-1B8A4EB6B595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7784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B79A12D-606C-4381-AAAE-48BCB3445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28" y="973676"/>
            <a:ext cx="2969255" cy="378766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9" y="714721"/>
            <a:ext cx="2910302" cy="3741114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71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모든 신청절차 완료되었는지 확인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                     ‘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 후 인증수단 선택하여 인증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신청완료 화면 및 신청현황 확인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9705" y="5544983"/>
            <a:ext cx="680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한국장학재단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메뉴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·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사대생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등 대학생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신청하기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505917" y="1032002"/>
            <a:ext cx="2876911" cy="2385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07286" y="872348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36198" y="696973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437048" y="742032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5144" y="782164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72526" y="4126038"/>
            <a:ext cx="2910302" cy="335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339099" y="3994838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425485" y="2246382"/>
            <a:ext cx="822790" cy="6777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4162710" y="2102365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7391179"/>
            <a:ext cx="1512167" cy="342151"/>
          </a:xfrm>
          <a:prstGeom prst="rect">
            <a:avLst/>
          </a:prstGeom>
        </p:spPr>
      </p:pic>
      <p:sp>
        <p:nvSpPr>
          <p:cNvPr id="33" name="왼쪽 대괄호 32">
            <a:extLst>
              <a:ext uri="{FF2B5EF4-FFF2-40B4-BE49-F238E27FC236}">
                <a16:creationId xmlns:a16="http://schemas.microsoft.com/office/drawing/2014/main" id="{8D5D2E09-D2D8-450B-850A-106B4E7D5950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왼쪽 대괄호 35">
            <a:extLst>
              <a:ext uri="{FF2B5EF4-FFF2-40B4-BE49-F238E27FC236}">
                <a16:creationId xmlns:a16="http://schemas.microsoft.com/office/drawing/2014/main" id="{2A099C31-6E6D-4F3F-9DF3-D77F0473A60C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17E140D-B348-444C-B640-549C159D92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02" t="33362" r="21131" b="33733"/>
          <a:stretch/>
        </p:blipFill>
        <p:spPr>
          <a:xfrm>
            <a:off x="2331739" y="2625756"/>
            <a:ext cx="1762158" cy="1224130"/>
          </a:xfrm>
          <a:prstGeom prst="rect">
            <a:avLst/>
          </a:prstGeom>
        </p:spPr>
      </p:pic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E69AA221-5638-4E81-AE68-2BC96B0188E5}"/>
              </a:ext>
            </a:extLst>
          </p:cNvPr>
          <p:cNvCxnSpPr>
            <a:cxnSpLocks/>
          </p:cNvCxnSpPr>
          <p:nvPr/>
        </p:nvCxnSpPr>
        <p:spPr>
          <a:xfrm flipV="1">
            <a:off x="1503243" y="3506500"/>
            <a:ext cx="852686" cy="6008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46075A9-98F5-4D71-8CF2-A6D64E42A151}"/>
              </a:ext>
            </a:extLst>
          </p:cNvPr>
          <p:cNvSpPr/>
          <p:nvPr/>
        </p:nvSpPr>
        <p:spPr>
          <a:xfrm>
            <a:off x="2348878" y="2641477"/>
            <a:ext cx="1746871" cy="1206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24FAB5D-9CCD-433E-A3D3-240558F62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168" y="778152"/>
            <a:ext cx="1217017" cy="1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36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0216E529-4975-49D6-A693-F9C0D0EFF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430" y="1052954"/>
            <a:ext cx="2936232" cy="367144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37525E8-607C-45CF-A25B-660CC76F2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47" y="1051297"/>
            <a:ext cx="2926594" cy="3678251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72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해당 년도 신청 내역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 정보 확인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 정보 수정 필요 시 신청수정 버튼 클릭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신청완료 상태일 경우만 수정 및 취소 가능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9705" y="5544983"/>
            <a:ext cx="680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한국장학재단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메뉴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·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사대생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등 대학생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신청현황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580026" y="1787425"/>
            <a:ext cx="2796745" cy="513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298051" y="1723205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36198" y="6992038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437048" y="740917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478430" y="1268327"/>
            <a:ext cx="2910302" cy="3461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3450741" y="966695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5" name="왼쪽 대괄호 24">
            <a:extLst>
              <a:ext uri="{FF2B5EF4-FFF2-40B4-BE49-F238E27FC236}">
                <a16:creationId xmlns:a16="http://schemas.microsoft.com/office/drawing/2014/main" id="{9CA14E9C-5C61-4FDC-8C2E-4EA2595610E5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왼쪽 대괄호 25">
            <a:extLst>
              <a:ext uri="{FF2B5EF4-FFF2-40B4-BE49-F238E27FC236}">
                <a16:creationId xmlns:a16="http://schemas.microsoft.com/office/drawing/2014/main" id="{9EC9AC95-788C-413B-ACBE-4EE3DA07679D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988CAA5-A3BA-4FCC-881E-627945AAA115}"/>
              </a:ext>
            </a:extLst>
          </p:cNvPr>
          <p:cNvSpPr/>
          <p:nvPr/>
        </p:nvSpPr>
        <p:spPr>
          <a:xfrm>
            <a:off x="836712" y="2123728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939969C-3E15-44E7-BB67-CCC4A8A662D6}"/>
              </a:ext>
            </a:extLst>
          </p:cNvPr>
          <p:cNvSpPr/>
          <p:nvPr/>
        </p:nvSpPr>
        <p:spPr>
          <a:xfrm>
            <a:off x="836712" y="2423924"/>
            <a:ext cx="1440160" cy="34089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FB88AFE-0DE5-4D40-B973-204DA325863B}"/>
              </a:ext>
            </a:extLst>
          </p:cNvPr>
          <p:cNvSpPr/>
          <p:nvPr/>
        </p:nvSpPr>
        <p:spPr>
          <a:xfrm>
            <a:off x="4091230" y="1365548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4CC1C0F-7973-417E-A508-651AF0A04035}"/>
              </a:ext>
            </a:extLst>
          </p:cNvPr>
          <p:cNvSpPr/>
          <p:nvPr/>
        </p:nvSpPr>
        <p:spPr>
          <a:xfrm>
            <a:off x="4083610" y="1523815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D1334EB-182D-4DCB-B73B-34F414FBC43D}"/>
              </a:ext>
            </a:extLst>
          </p:cNvPr>
          <p:cNvSpPr/>
          <p:nvPr/>
        </p:nvSpPr>
        <p:spPr>
          <a:xfrm>
            <a:off x="4083610" y="1923934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A1F91D0-5F54-4371-BF61-718E68395E79}"/>
              </a:ext>
            </a:extLst>
          </p:cNvPr>
          <p:cNvSpPr/>
          <p:nvPr/>
        </p:nvSpPr>
        <p:spPr>
          <a:xfrm>
            <a:off x="4079844" y="2375464"/>
            <a:ext cx="576064" cy="1116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88C98E2-B77D-4EEA-86F9-106B0AA8EBDA}"/>
              </a:ext>
            </a:extLst>
          </p:cNvPr>
          <p:cNvSpPr/>
          <p:nvPr/>
        </p:nvSpPr>
        <p:spPr>
          <a:xfrm>
            <a:off x="4079844" y="3749974"/>
            <a:ext cx="861324" cy="70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0925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8C57CB-0E6C-4D6B-8091-3FF44F370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655" y="899762"/>
            <a:ext cx="3415179" cy="3905819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73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해당 년도 선정 결과 확인 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선정결과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9704" y="5544983"/>
            <a:ext cx="680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한국장학재단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메뉴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·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사대생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등 대학생 </a:t>
            </a:r>
            <a:r>
              <a:rPr lang="ko-KR" altLang="en-US" sz="1600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선정결과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729840" y="1720817"/>
            <a:ext cx="3393145" cy="494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1485306" y="153235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42428" y="738948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1" name="왼쪽 대괄호 20">
            <a:extLst>
              <a:ext uri="{FF2B5EF4-FFF2-40B4-BE49-F238E27FC236}">
                <a16:creationId xmlns:a16="http://schemas.microsoft.com/office/drawing/2014/main" id="{FF6FA9F6-17B3-45B4-83E6-01C08D5957C4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왼쪽 대괄호 21">
            <a:extLst>
              <a:ext uri="{FF2B5EF4-FFF2-40B4-BE49-F238E27FC236}">
                <a16:creationId xmlns:a16="http://schemas.microsoft.com/office/drawing/2014/main" id="{9D1D52A5-2715-456B-B310-0E3BD08F0213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4E0BF4C-E915-4A47-B4E9-20CA2B62DBBB}"/>
              </a:ext>
            </a:extLst>
          </p:cNvPr>
          <p:cNvSpPr/>
          <p:nvPr/>
        </p:nvSpPr>
        <p:spPr>
          <a:xfrm>
            <a:off x="1808507" y="2048202"/>
            <a:ext cx="575542" cy="14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7A7496A-CB3C-4348-9FD3-BCE2CC8E25BD}"/>
              </a:ext>
            </a:extLst>
          </p:cNvPr>
          <p:cNvSpPr/>
          <p:nvPr/>
        </p:nvSpPr>
        <p:spPr>
          <a:xfrm>
            <a:off x="1773338" y="2299759"/>
            <a:ext cx="1151606" cy="34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6EA95C7-A7A2-4CF0-947C-746F631D3326}"/>
              </a:ext>
            </a:extLst>
          </p:cNvPr>
          <p:cNvSpPr/>
          <p:nvPr/>
        </p:nvSpPr>
        <p:spPr>
          <a:xfrm>
            <a:off x="1789457" y="2785214"/>
            <a:ext cx="1151606" cy="34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2805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받은파일함\1524293C-9D92-4A99-8695-504BC9727EB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5784"/>
          <a:stretch/>
        </p:blipFill>
        <p:spPr bwMode="auto">
          <a:xfrm>
            <a:off x="3559546" y="1097262"/>
            <a:ext cx="2410841" cy="37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" b="3753"/>
          <a:stretch/>
        </p:blipFill>
        <p:spPr>
          <a:xfrm>
            <a:off x="1057029" y="1011446"/>
            <a:ext cx="2177981" cy="377484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74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좌측 상단의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버튼 클릭                             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   ‘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         ‘ 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endParaRPr lang="ko-KR" altLang="en-US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 입력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2894" y="5552678"/>
            <a:ext cx="63722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한국장학재단 </a:t>
            </a:r>
            <a:r>
              <a:rPr lang="ko-KR" altLang="en-US" sz="15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메뉴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 및 </a:t>
            </a:r>
            <a:r>
              <a:rPr lang="ko-KR" altLang="en-US" sz="15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활동관리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 관리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3536955" y="2931416"/>
            <a:ext cx="612125" cy="241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177851" y="2350769"/>
            <a:ext cx="1632049" cy="242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047625" y="1037349"/>
            <a:ext cx="293143" cy="269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705053" y="99631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3336298" y="2745541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5522966" y="206273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436198" y="697879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437048" y="740708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435144" y="783070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96" y="6978796"/>
            <a:ext cx="238095" cy="21904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/>
          <a:stretch/>
        </p:blipFill>
        <p:spPr bwMode="auto">
          <a:xfrm>
            <a:off x="811780" y="7302586"/>
            <a:ext cx="882206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9" y="7772379"/>
            <a:ext cx="11715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왼쪽 대괄호 33">
            <a:extLst>
              <a:ext uri="{FF2B5EF4-FFF2-40B4-BE49-F238E27FC236}">
                <a16:creationId xmlns:a16="http://schemas.microsoft.com/office/drawing/2014/main" id="{EC064933-72EC-4272-BDB9-9693B3987396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왼쪽 대괄호 38">
            <a:extLst>
              <a:ext uri="{FF2B5EF4-FFF2-40B4-BE49-F238E27FC236}">
                <a16:creationId xmlns:a16="http://schemas.microsoft.com/office/drawing/2014/main" id="{4E833FC6-5F5C-4625-9594-F4543CCF9E4E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5251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2717C7B-90C7-4DA5-B762-554D994D9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91" y="1274677"/>
            <a:ext cx="2085231" cy="326513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t="24451" r="12400" b="25493"/>
          <a:stretch/>
        </p:blipFill>
        <p:spPr>
          <a:xfrm>
            <a:off x="4511543" y="1365547"/>
            <a:ext cx="1952921" cy="315433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0" y="1274677"/>
            <a:ext cx="2085231" cy="3245208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75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하단의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                                                    ‘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                             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학업시간표를 입력할 연도와 학기를 선택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학업시간표에 해당하는 날짜와 시간대를 선택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학업시간표 입력이 끝나면                                        버튼 클릭 </a:t>
            </a:r>
          </a:p>
        </p:txBody>
      </p:sp>
      <p:sp>
        <p:nvSpPr>
          <p:cNvPr id="13" name="직각 삼각형 12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 입력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889" y="5552678"/>
            <a:ext cx="63722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한국장학재단 </a:t>
            </a:r>
            <a:r>
              <a:rPr lang="ko-KR" altLang="en-US" sz="15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모바일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메뉴 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근로 및 </a:t>
            </a:r>
            <a:r>
              <a:rPr lang="ko-KR" altLang="en-US" sz="15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활동관리</a:t>
            </a:r>
            <a:r>
              <a:rPr lang="en-US" altLang="ko-KR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5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학업시간표 관리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70661" y="4300809"/>
            <a:ext cx="2097530" cy="2390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38667" y="403890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672326" y="159536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511518" y="3976415"/>
            <a:ext cx="1003457" cy="5434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5488003" y="375087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436198" y="676010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437048" y="7192153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435144" y="762420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435144" y="804672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33" y="6760105"/>
            <a:ext cx="1640528" cy="252048"/>
          </a:xfrm>
          <a:prstGeom prst="rect">
            <a:avLst/>
          </a:prstGeom>
        </p:spPr>
      </p:pic>
      <p:sp>
        <p:nvSpPr>
          <p:cNvPr id="48" name="직사각형 47"/>
          <p:cNvSpPr/>
          <p:nvPr/>
        </p:nvSpPr>
        <p:spPr>
          <a:xfrm>
            <a:off x="2986285" y="1649968"/>
            <a:ext cx="1028303" cy="1788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142110" y="3200400"/>
            <a:ext cx="277382" cy="2099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04" y="8007905"/>
            <a:ext cx="1061070" cy="275322"/>
          </a:xfrm>
          <a:prstGeom prst="rect">
            <a:avLst/>
          </a:prstGeom>
        </p:spPr>
      </p:pic>
      <p:sp>
        <p:nvSpPr>
          <p:cNvPr id="40" name="왼쪽 대괄호 39">
            <a:extLst>
              <a:ext uri="{FF2B5EF4-FFF2-40B4-BE49-F238E27FC236}">
                <a16:creationId xmlns:a16="http://schemas.microsoft.com/office/drawing/2014/main" id="{E9F3B50A-EFBE-45F7-AF8C-56EAFD91106D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왼쪽 대괄호 40">
            <a:extLst>
              <a:ext uri="{FF2B5EF4-FFF2-40B4-BE49-F238E27FC236}">
                <a16:creationId xmlns:a16="http://schemas.microsoft.com/office/drawing/2014/main" id="{0FF11439-6DA5-4358-B33B-FA019EDA1BD2}"/>
              </a:ext>
            </a:extLst>
          </p:cNvPr>
          <p:cNvSpPr/>
          <p:nvPr/>
        </p:nvSpPr>
        <p:spPr>
          <a:xfrm flipH="1">
            <a:off x="6490391" y="70897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2871986" y="309448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DC203C-1B8D-471A-B571-982E06F0F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902" y="4329565"/>
            <a:ext cx="902981" cy="1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379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5" name="타원 4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66987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12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2949" y="4492170"/>
            <a:ext cx="3312125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앱 사용 안내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83383" y="5176913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앱 다운로드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7657" y="5551502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로그인 및 본인인증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0012" y="5926091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간편비밀번호 설정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9050A-3B53-4103-A116-E0890E40DB96}"/>
              </a:ext>
            </a:extLst>
          </p:cNvPr>
          <p:cNvSpPr txBox="1"/>
          <p:nvPr/>
        </p:nvSpPr>
        <p:spPr>
          <a:xfrm>
            <a:off x="2389150" y="630068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</a:t>
            </a:r>
            <a:r>
              <a:rPr lang="en-US" altLang="ko-KR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등록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89054-849B-48AB-BAFE-6BA2641A2393}"/>
              </a:ext>
            </a:extLst>
          </p:cNvPr>
          <p:cNvSpPr txBox="1"/>
          <p:nvPr/>
        </p:nvSpPr>
        <p:spPr>
          <a:xfrm>
            <a:off x="2389150" y="6675269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</a:t>
            </a:r>
            <a:r>
              <a:rPr lang="en-US" altLang="ko-KR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등록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11562-68DF-4BCD-8D88-B09C2FC3D572}"/>
              </a:ext>
            </a:extLst>
          </p:cNvPr>
          <p:cNvSpPr txBox="1"/>
          <p:nvPr/>
        </p:nvSpPr>
        <p:spPr>
          <a:xfrm>
            <a:off x="2404925" y="7049858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6)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조회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447BF2-225F-4976-ACDA-385FE3C97A06}"/>
              </a:ext>
            </a:extLst>
          </p:cNvPr>
          <p:cNvSpPr txBox="1"/>
          <p:nvPr/>
        </p:nvSpPr>
        <p:spPr>
          <a:xfrm>
            <a:off x="2383382" y="7424444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7)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마이페이지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01617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A2DB9F7-DC66-4C3B-97E0-86DD76D12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92" y="1475655"/>
            <a:ext cx="1911257" cy="1008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앱 다운로드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Play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스토어 또는 앱스토어 접속 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장학재단 출근부＇ 검색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장학재단 출근부 앱 다운로드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77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09286" y="5541612"/>
            <a:ext cx="1239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앱 다운로드</a:t>
            </a:r>
          </a:p>
        </p:txBody>
      </p:sp>
      <p:sp>
        <p:nvSpPr>
          <p:cNvPr id="48" name="타원 47"/>
          <p:cNvSpPr/>
          <p:nvPr/>
        </p:nvSpPr>
        <p:spPr>
          <a:xfrm>
            <a:off x="314321" y="974981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00BD202-207F-4042-A540-ED6E7C819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84" y="1222112"/>
            <a:ext cx="1786268" cy="361036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C59DB6B-CAE8-43F2-8DF0-013C52228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68" y="1308495"/>
            <a:ext cx="1950473" cy="353458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484933" y="1308495"/>
            <a:ext cx="193480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04A5753-00FC-4464-804D-CBEF3FE5C4C3}"/>
              </a:ext>
            </a:extLst>
          </p:cNvPr>
          <p:cNvSpPr/>
          <p:nvPr/>
        </p:nvSpPr>
        <p:spPr>
          <a:xfrm>
            <a:off x="2441268" y="1629635"/>
            <a:ext cx="1786268" cy="233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5115B9A-0285-446A-9917-72ADB4BC882E}"/>
              </a:ext>
            </a:extLst>
          </p:cNvPr>
          <p:cNvSpPr/>
          <p:nvPr/>
        </p:nvSpPr>
        <p:spPr>
          <a:xfrm>
            <a:off x="4445623" y="1746626"/>
            <a:ext cx="1885325" cy="377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4271152" y="1595513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58BEDB2-E055-4E84-BC90-22C0FF714A86}"/>
              </a:ext>
            </a:extLst>
          </p:cNvPr>
          <p:cNvSpPr/>
          <p:nvPr/>
        </p:nvSpPr>
        <p:spPr>
          <a:xfrm>
            <a:off x="4797152" y="1907704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7514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C763C4A-BF82-49BD-88BE-6FD4FEA8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892" y="1150166"/>
            <a:ext cx="1912056" cy="357147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ED734D6-4361-47B5-9A80-D52DFF3A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472" y="1150167"/>
            <a:ext cx="1943536" cy="380661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5C8FC53-E94D-4352-A0FE-B238368B9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2" y="1150167"/>
            <a:ext cx="2139443" cy="3571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로그인 및 본인인증 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7" y="6236376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한국장학재단 홈페이지 아이디 입력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본인 인증을 위해 최초 로그인 시 휴대폰인증 또는 아이폰 인증 필요 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78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0674" y="5541612"/>
            <a:ext cx="1896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</a:p>
        </p:txBody>
      </p:sp>
      <p:sp>
        <p:nvSpPr>
          <p:cNvPr id="48" name="타원 47"/>
          <p:cNvSpPr/>
          <p:nvPr/>
        </p:nvSpPr>
        <p:spPr>
          <a:xfrm>
            <a:off x="290277" y="362531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4293" y="709933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277" y="771777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555626" y="3811569"/>
            <a:ext cx="1832329" cy="363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04A5753-00FC-4464-804D-CBEF3FE5C4C3}"/>
              </a:ext>
            </a:extLst>
          </p:cNvPr>
          <p:cNvSpPr/>
          <p:nvPr/>
        </p:nvSpPr>
        <p:spPr>
          <a:xfrm>
            <a:off x="602137" y="4248993"/>
            <a:ext cx="1762960" cy="35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5115B9A-0285-446A-9917-72ADB4BC882E}"/>
              </a:ext>
            </a:extLst>
          </p:cNvPr>
          <p:cNvSpPr/>
          <p:nvPr/>
        </p:nvSpPr>
        <p:spPr>
          <a:xfrm>
            <a:off x="2486337" y="1150165"/>
            <a:ext cx="3812719" cy="3571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297221" y="4211319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2300524" y="894137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43861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490C9174-4DD1-4481-A6D3-4CD9A1AF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300" y="969922"/>
            <a:ext cx="2053414" cy="39640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27FF2BD-9464-480B-9191-9A3ACDDD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198" y="915734"/>
            <a:ext cx="1968377" cy="40412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BC21FB7-DE11-4CDC-893B-B22BCC28E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2" y="915734"/>
            <a:ext cx="2002406" cy="4041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간편비밀번호 설정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본인인증 후 신규 간편비밀번호 설정</a:t>
            </a:r>
            <a:r>
              <a:rPr lang="en-US" altLang="ko-KR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연속된 </a:t>
            </a:r>
            <a:r>
              <a:rPr lang="en-US" altLang="ko-KR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자리 수 설정 불가</a:t>
            </a:r>
            <a:r>
              <a:rPr lang="en-US" altLang="ko-KR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비밀번호 확인을 위해 비밀번호 재입력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간편비밀번호 입력 후 로그인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79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0674" y="5541612"/>
            <a:ext cx="1896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</a:p>
        </p:txBody>
      </p:sp>
      <p:sp>
        <p:nvSpPr>
          <p:cNvPr id="50" name="타원 49"/>
          <p:cNvSpPr/>
          <p:nvPr/>
        </p:nvSpPr>
        <p:spPr>
          <a:xfrm>
            <a:off x="434293" y="700554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50000" y="743642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469268" y="1003248"/>
            <a:ext cx="1923930" cy="3953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5115B9A-0285-446A-9917-72ADB4BC882E}"/>
              </a:ext>
            </a:extLst>
          </p:cNvPr>
          <p:cNvSpPr/>
          <p:nvPr/>
        </p:nvSpPr>
        <p:spPr>
          <a:xfrm>
            <a:off x="2415428" y="1016329"/>
            <a:ext cx="1886035" cy="39756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2285914" y="882276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340900" y="820053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86D1A04-34A1-44FE-877D-612FFE3CB5A5}"/>
              </a:ext>
            </a:extLst>
          </p:cNvPr>
          <p:cNvSpPr/>
          <p:nvPr/>
        </p:nvSpPr>
        <p:spPr>
          <a:xfrm>
            <a:off x="4473707" y="2485439"/>
            <a:ext cx="166946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8E90C45B-A316-4661-AE2F-E4EA7DAE3CAF}"/>
              </a:ext>
            </a:extLst>
          </p:cNvPr>
          <p:cNvSpPr/>
          <p:nvPr/>
        </p:nvSpPr>
        <p:spPr>
          <a:xfrm>
            <a:off x="4333294" y="2215577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59FBFE87-810F-4990-927C-E2E7D1501E1C}"/>
              </a:ext>
            </a:extLst>
          </p:cNvPr>
          <p:cNvSpPr/>
          <p:nvPr/>
        </p:nvSpPr>
        <p:spPr>
          <a:xfrm>
            <a:off x="438277" y="786522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518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1893BF1-C67E-4BB7-836F-9BF30ED6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76" y="993990"/>
            <a:ext cx="5896043" cy="3934515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8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직사각형 12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                  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클릭합니다</a:t>
            </a:r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                        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선택합니다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14" name="직각 삼각형 1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2852546" y="3895352"/>
            <a:ext cx="881253" cy="200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2542438" y="3709838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3308711" y="458091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696" y="5568066"/>
            <a:ext cx="67826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3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사업신청 </a:t>
            </a:r>
            <a:r>
              <a:rPr lang="en-US" altLang="ko-KR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신청서작성</a:t>
            </a:r>
          </a:p>
        </p:txBody>
      </p:sp>
      <p:pic>
        <p:nvPicPr>
          <p:cNvPr id="3075" name="Picture 3" descr="C:\Users\p_sangjin\Desktop\20171222_1715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2" y="7606661"/>
            <a:ext cx="7715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타원 82"/>
          <p:cNvSpPr/>
          <p:nvPr/>
        </p:nvSpPr>
        <p:spPr>
          <a:xfrm>
            <a:off x="439942" y="718643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437201" y="761772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32" name="왼쪽 대괄호 31">
            <a:extLst>
              <a:ext uri="{FF2B5EF4-FFF2-40B4-BE49-F238E27FC236}">
                <a16:creationId xmlns:a16="http://schemas.microsoft.com/office/drawing/2014/main" id="{4FF412AF-C6DD-4F69-A83C-665849073020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왼쪽 대괄호 32">
            <a:extLst>
              <a:ext uri="{FF2B5EF4-FFF2-40B4-BE49-F238E27FC236}">
                <a16:creationId xmlns:a16="http://schemas.microsoft.com/office/drawing/2014/main" id="{9273C489-C18C-4FEF-BBB8-DC167FEFAEF5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83848C8-9E26-4FDC-BEA7-3EFD00FFF59A}"/>
              </a:ext>
            </a:extLst>
          </p:cNvPr>
          <p:cNvSpPr/>
          <p:nvPr/>
        </p:nvSpPr>
        <p:spPr>
          <a:xfrm>
            <a:off x="3624919" y="4697127"/>
            <a:ext cx="380145" cy="141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E59D8D-374A-4F23-B089-2A11AA0EF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16" y="7150136"/>
            <a:ext cx="1500183" cy="3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896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0DB353E-FDE5-4213-8D0D-E646517C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866" y="891870"/>
            <a:ext cx="1878874" cy="405488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77D2B0D-1353-4D99-AAA9-5B5B5A33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47" y="891870"/>
            <a:ext cx="1952664" cy="397774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F31568C-D8BB-4DE0-BDEE-44AF6E498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90" y="899468"/>
            <a:ext cx="2027465" cy="3962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등록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등록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추가＇ 또는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스케줄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스케줄 수정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통해 업무스케줄 등록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예정 요일 및 시간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내용 작성 후 저장 버튼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spc="-1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spc="-1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등록된 업무스케줄에 따라 출근부 작성 가능하므로 활동 전 업무스케줄 등록  및 확인 필수</a:t>
            </a:r>
            <a:endParaRPr lang="en-US" altLang="ko-KR" sz="1400" spc="-1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※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현재시간 이전의 업무스케줄 등록 및 수정하는 경우 차주 스케줄로 반영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※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조회 시 업무스케줄은 파란색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학업시간표는 회색으로 표시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80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1876" y="5541612"/>
            <a:ext cx="489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등록 또는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스케줄 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스케줄 추가</a:t>
            </a:r>
          </a:p>
        </p:txBody>
      </p:sp>
      <p:sp>
        <p:nvSpPr>
          <p:cNvPr id="50" name="타원 49"/>
          <p:cNvSpPr/>
          <p:nvPr/>
        </p:nvSpPr>
        <p:spPr>
          <a:xfrm>
            <a:off x="435492" y="680507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5492" y="7236749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1196751" y="3352800"/>
            <a:ext cx="479649" cy="243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5115B9A-0285-446A-9917-72ADB4BC882E}"/>
              </a:ext>
            </a:extLst>
          </p:cNvPr>
          <p:cNvSpPr/>
          <p:nvPr/>
        </p:nvSpPr>
        <p:spPr>
          <a:xfrm>
            <a:off x="3192780" y="3878580"/>
            <a:ext cx="452244" cy="261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2931828" y="3639012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920786" y="320878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79C61E0-AA79-4DAC-807B-4A81D90015CB}"/>
              </a:ext>
            </a:extLst>
          </p:cNvPr>
          <p:cNvSpPr/>
          <p:nvPr/>
        </p:nvSpPr>
        <p:spPr>
          <a:xfrm>
            <a:off x="4429678" y="1172812"/>
            <a:ext cx="1872061" cy="3471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406FB3BF-6019-4CF2-ADED-BA531E4B55E0}"/>
              </a:ext>
            </a:extLst>
          </p:cNvPr>
          <p:cNvSpPr/>
          <p:nvPr/>
        </p:nvSpPr>
        <p:spPr>
          <a:xfrm>
            <a:off x="4351522" y="888821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77339B4-2DAE-45B4-AADA-546E21F547A2}"/>
              </a:ext>
            </a:extLst>
          </p:cNvPr>
          <p:cNvSpPr/>
          <p:nvPr/>
        </p:nvSpPr>
        <p:spPr>
          <a:xfrm>
            <a:off x="4477917" y="3646454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2C7BD5B-D4EA-4B62-8C65-FBB44636C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102" y="1456669"/>
            <a:ext cx="835106" cy="230987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BCBF1552-412A-464A-800F-0EC5B6720048}"/>
              </a:ext>
            </a:extLst>
          </p:cNvPr>
          <p:cNvSpPr/>
          <p:nvPr/>
        </p:nvSpPr>
        <p:spPr>
          <a:xfrm>
            <a:off x="408207" y="4519907"/>
            <a:ext cx="479649" cy="359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CECA5D6-CBC5-4AEE-91A9-629103D2D4B6}"/>
              </a:ext>
            </a:extLst>
          </p:cNvPr>
          <p:cNvSpPr/>
          <p:nvPr/>
        </p:nvSpPr>
        <p:spPr>
          <a:xfrm>
            <a:off x="3415218" y="4523076"/>
            <a:ext cx="479649" cy="359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8418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>
            <a:extLst>
              <a:ext uri="{FF2B5EF4-FFF2-40B4-BE49-F238E27FC236}">
                <a16:creationId xmlns:a16="http://schemas.microsoft.com/office/drawing/2014/main" id="{1A809665-CECE-4AA1-8F6D-262C8F68B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678" y="931972"/>
            <a:ext cx="1901272" cy="40659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7D171AC5-2289-4B46-A839-4DA3279FAA2D}"/>
              </a:ext>
            </a:extLst>
          </p:cNvPr>
          <p:cNvGrpSpPr/>
          <p:nvPr/>
        </p:nvGrpSpPr>
        <p:grpSpPr>
          <a:xfrm>
            <a:off x="2389758" y="925259"/>
            <a:ext cx="2017335" cy="4065984"/>
            <a:chOff x="1103114" y="1643961"/>
            <a:chExt cx="2078415" cy="3585239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B2CEA294-0158-4E24-9F7C-2FA3AD6F1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5599" y="1643961"/>
              <a:ext cx="2075930" cy="358523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E8F421C2-CE4C-47D5-BB23-02159918B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4505"/>
            <a:stretch/>
          </p:blipFill>
          <p:spPr>
            <a:xfrm>
              <a:off x="1103114" y="1660455"/>
              <a:ext cx="2075930" cy="789008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E8572C3A-C76A-43B9-89A7-3C075D95C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2" y="931972"/>
            <a:ext cx="1982066" cy="40525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3530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등록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출근카드 조회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활동이 있는 날짜엔 회색</a:t>
            </a:r>
            <a:r>
              <a:rPr lang="en-US" altLang="ko-KR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출퇴근 처리가 미완료된 날짜엔 빨간색</a:t>
            </a:r>
            <a:r>
              <a:rPr lang="en-US" altLang="ko-KR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출퇴근이 정상 처리된</a:t>
            </a:r>
            <a:endParaRPr lang="en-US" altLang="ko-KR" sz="1400" spc="-1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ko-KR" altLang="en-US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날짜에는 파란색으로 표시</a:t>
            </a:r>
            <a:r>
              <a:rPr lang="en-US" altLang="ko-KR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81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0684" y="5541612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</a:p>
        </p:txBody>
      </p:sp>
      <p:sp>
        <p:nvSpPr>
          <p:cNvPr id="50" name="타원 49"/>
          <p:cNvSpPr/>
          <p:nvPr/>
        </p:nvSpPr>
        <p:spPr>
          <a:xfrm>
            <a:off x="433501" y="734316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1522578" y="1838770"/>
            <a:ext cx="288032" cy="455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5115B9A-0285-446A-9917-72ADB4BC882E}"/>
              </a:ext>
            </a:extLst>
          </p:cNvPr>
          <p:cNvSpPr/>
          <p:nvPr/>
        </p:nvSpPr>
        <p:spPr>
          <a:xfrm>
            <a:off x="3219860" y="1470359"/>
            <a:ext cx="353156" cy="368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1341989" y="1570664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79C61E0-AA79-4DAC-807B-4A81D90015CB}"/>
              </a:ext>
            </a:extLst>
          </p:cNvPr>
          <p:cNvSpPr/>
          <p:nvPr/>
        </p:nvSpPr>
        <p:spPr>
          <a:xfrm>
            <a:off x="5256996" y="1658999"/>
            <a:ext cx="288032" cy="446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77339B4-2DAE-45B4-AADA-546E21F547A2}"/>
              </a:ext>
            </a:extLst>
          </p:cNvPr>
          <p:cNvSpPr/>
          <p:nvPr/>
        </p:nvSpPr>
        <p:spPr>
          <a:xfrm>
            <a:off x="4477917" y="3646454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25B24558-F40B-4C5B-B07F-B841B7D7F072}"/>
              </a:ext>
            </a:extLst>
          </p:cNvPr>
          <p:cNvSpPr/>
          <p:nvPr/>
        </p:nvSpPr>
        <p:spPr>
          <a:xfrm>
            <a:off x="3075844" y="1192900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9BEF9154-E04D-458A-8740-CD929E56F7EC}"/>
              </a:ext>
            </a:extLst>
          </p:cNvPr>
          <p:cNvSpPr/>
          <p:nvPr/>
        </p:nvSpPr>
        <p:spPr>
          <a:xfrm>
            <a:off x="5108956" y="1386458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16317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>
            <a:extLst>
              <a:ext uri="{FF2B5EF4-FFF2-40B4-BE49-F238E27FC236}">
                <a16:creationId xmlns:a16="http://schemas.microsoft.com/office/drawing/2014/main" id="{083E4980-4AA5-41DE-9038-EECA882D2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687" y="949890"/>
            <a:ext cx="1903364" cy="3992139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C47CB1F-5E97-4349-9277-FFF0D0125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67" y="949890"/>
            <a:ext cx="1964614" cy="39921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04B65CF-4D68-41F9-9D85-6F4694A0F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01" y="926243"/>
            <a:ext cx="2083261" cy="3992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95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등록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출근처리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 시 출근 버튼 클릭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30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분 전부터 출근 처리 가능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근무지 내 일 경우 현재 본인 위치 확인 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입력완료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근무지 외 일 경우 현재 본인 위치 확인 및 근무지 외 사유 작성 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출근하기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</a:p>
          <a:p>
            <a:r>
              <a:rPr lang="en-US" altLang="ko-KR" sz="1400" spc="-1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spc="-1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시간 전에 출근 버튼 클릭 시 업무스케줄 시간으로 입력</a:t>
            </a:r>
            <a:r>
              <a:rPr lang="en-US" altLang="ko-KR" sz="1400" spc="-1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시간 이후에 출근버튼 클릭 시 실제 출근처리한 시간으로 입력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82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98794" y="5541612"/>
            <a:ext cx="3060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등록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</a:t>
            </a:r>
          </a:p>
        </p:txBody>
      </p:sp>
      <p:sp>
        <p:nvSpPr>
          <p:cNvPr id="50" name="타원 49"/>
          <p:cNvSpPr/>
          <p:nvPr/>
        </p:nvSpPr>
        <p:spPr>
          <a:xfrm>
            <a:off x="435492" y="6691579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6322" y="712037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628604" y="3285512"/>
            <a:ext cx="784172" cy="243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2352838" y="1903414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325252" y="3045784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79C61E0-AA79-4DAC-807B-4A81D90015CB}"/>
              </a:ext>
            </a:extLst>
          </p:cNvPr>
          <p:cNvSpPr/>
          <p:nvPr/>
        </p:nvSpPr>
        <p:spPr>
          <a:xfrm>
            <a:off x="4624804" y="1859385"/>
            <a:ext cx="1514535" cy="2208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406FB3BF-6019-4CF2-ADED-BA531E4B55E0}"/>
              </a:ext>
            </a:extLst>
          </p:cNvPr>
          <p:cNvSpPr/>
          <p:nvPr/>
        </p:nvSpPr>
        <p:spPr>
          <a:xfrm>
            <a:off x="4380270" y="1635308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ADEA37C-5BE7-4B5A-9AD1-7CF7812EBF20}"/>
              </a:ext>
            </a:extLst>
          </p:cNvPr>
          <p:cNvSpPr/>
          <p:nvPr/>
        </p:nvSpPr>
        <p:spPr>
          <a:xfrm>
            <a:off x="2577330" y="2158612"/>
            <a:ext cx="1774192" cy="1549292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AF95B39D-4968-41B0-BB34-D9ED012EBAE7}"/>
              </a:ext>
            </a:extLst>
          </p:cNvPr>
          <p:cNvSpPr/>
          <p:nvPr/>
        </p:nvSpPr>
        <p:spPr>
          <a:xfrm>
            <a:off x="430920" y="754917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61250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:a16="http://schemas.microsoft.com/office/drawing/2014/main" id="{98405E8B-4D88-4D83-BA64-5036319A4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377" y="1058769"/>
            <a:ext cx="2820636" cy="382099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460DCFA1-DA6C-4999-B708-2C7C6EA4A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30" y="1046436"/>
            <a:ext cx="2555055" cy="38333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360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등록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 내용 입력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근로카드의 활동 내용 버튼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방법 선택 및 활동 내용 작성 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작성완료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83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00024" y="5541612"/>
            <a:ext cx="3457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등록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활동내용</a:t>
            </a:r>
          </a:p>
        </p:txBody>
      </p:sp>
      <p:sp>
        <p:nvSpPr>
          <p:cNvPr id="50" name="타원 49"/>
          <p:cNvSpPr/>
          <p:nvPr/>
        </p:nvSpPr>
        <p:spPr>
          <a:xfrm>
            <a:off x="436988" y="711655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50109" y="7562549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2605454" y="2265119"/>
            <a:ext cx="414944" cy="218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3139675" y="842862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2340868" y="197708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29643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>
            <a:extLst>
              <a:ext uri="{FF2B5EF4-FFF2-40B4-BE49-F238E27FC236}">
                <a16:creationId xmlns:a16="http://schemas.microsoft.com/office/drawing/2014/main" id="{D1202A8E-FDEA-4388-A11F-93FCA980E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740" y="995242"/>
            <a:ext cx="1920240" cy="388452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430133B-F6AF-4B7C-9476-8BA56F65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522" y="1005510"/>
            <a:ext cx="1963218" cy="38742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56F2B7C-7C85-4351-AF2C-C73B1AB37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92" y="1005507"/>
            <a:ext cx="1988370" cy="38742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360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등록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 내용 입력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방문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경우 상세 활동 내용 입력 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 완료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온라인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경우 파일 첨부 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 완료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증빙자료 수정이 필요할 경우 파일 삭제 버튼 클릭 후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재업로드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가능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온라인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경우 증빙자료 업로드 필수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84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00024" y="5541612"/>
            <a:ext cx="3457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등록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활동내용</a:t>
            </a:r>
          </a:p>
        </p:txBody>
      </p:sp>
      <p:sp>
        <p:nvSpPr>
          <p:cNvPr id="50" name="타원 49"/>
          <p:cNvSpPr/>
          <p:nvPr/>
        </p:nvSpPr>
        <p:spPr>
          <a:xfrm>
            <a:off x="430950" y="6795573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0950" y="723220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406298" y="1736613"/>
            <a:ext cx="1934569" cy="387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2271576" y="1463373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292972" y="1477416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44D26C1-6797-4F6A-99DE-10D3A88F5DBA}"/>
              </a:ext>
            </a:extLst>
          </p:cNvPr>
          <p:cNvSpPr/>
          <p:nvPr/>
        </p:nvSpPr>
        <p:spPr>
          <a:xfrm>
            <a:off x="2397662" y="1736613"/>
            <a:ext cx="1934569" cy="387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F137366-13E4-4C34-8B4A-BBA2FD05E83B}"/>
              </a:ext>
            </a:extLst>
          </p:cNvPr>
          <p:cNvSpPr/>
          <p:nvPr/>
        </p:nvSpPr>
        <p:spPr>
          <a:xfrm>
            <a:off x="3981450" y="2361358"/>
            <a:ext cx="415290" cy="172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A11D923-8E88-44EB-8C89-0D6CC9E7F697}"/>
              </a:ext>
            </a:extLst>
          </p:cNvPr>
          <p:cNvSpPr/>
          <p:nvPr/>
        </p:nvSpPr>
        <p:spPr>
          <a:xfrm>
            <a:off x="4401857" y="1677881"/>
            <a:ext cx="1934569" cy="387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B0457A4-81E0-407D-8183-DDB340A3EEE2}"/>
              </a:ext>
            </a:extLst>
          </p:cNvPr>
          <p:cNvSpPr/>
          <p:nvPr/>
        </p:nvSpPr>
        <p:spPr>
          <a:xfrm>
            <a:off x="5892227" y="2237436"/>
            <a:ext cx="415290" cy="172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642FEA9-F361-4A5B-B79F-D8A181B7A708}"/>
              </a:ext>
            </a:extLst>
          </p:cNvPr>
          <p:cNvSpPr/>
          <p:nvPr/>
        </p:nvSpPr>
        <p:spPr>
          <a:xfrm>
            <a:off x="4461248" y="3213945"/>
            <a:ext cx="1806201" cy="234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4BF57A-E1C0-4D70-A66F-DD585E753CD4}"/>
              </a:ext>
            </a:extLst>
          </p:cNvPr>
          <p:cNvSpPr/>
          <p:nvPr/>
        </p:nvSpPr>
        <p:spPr>
          <a:xfrm>
            <a:off x="4518645" y="3256805"/>
            <a:ext cx="1464543" cy="10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4E9A9940-2548-477D-A0D3-974AB733750A}"/>
              </a:ext>
            </a:extLst>
          </p:cNvPr>
          <p:cNvSpPr/>
          <p:nvPr/>
        </p:nvSpPr>
        <p:spPr>
          <a:xfrm>
            <a:off x="4327249" y="1395647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45662573-904E-4F24-B2B1-7DAA2E3067FA}"/>
              </a:ext>
            </a:extLst>
          </p:cNvPr>
          <p:cNvSpPr/>
          <p:nvPr/>
        </p:nvSpPr>
        <p:spPr>
          <a:xfrm>
            <a:off x="430950" y="766100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9A67543-E4C6-4B20-8096-9DBBC5DB61A3}"/>
              </a:ext>
            </a:extLst>
          </p:cNvPr>
          <p:cNvSpPr/>
          <p:nvPr/>
        </p:nvSpPr>
        <p:spPr>
          <a:xfrm>
            <a:off x="430950" y="2699792"/>
            <a:ext cx="134186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9871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>
            <a:extLst>
              <a:ext uri="{FF2B5EF4-FFF2-40B4-BE49-F238E27FC236}">
                <a16:creationId xmlns:a16="http://schemas.microsoft.com/office/drawing/2014/main" id="{10148F95-B665-4025-8606-47B8C903F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68" y="927724"/>
            <a:ext cx="2518492" cy="41377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C273000-D216-455E-A356-4B3CCC9AB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6" y="927724"/>
            <a:ext cx="2573970" cy="41376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295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등록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퇴근처리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퇴근 시 퇴근 버튼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퇴근 시 현재 본인 위치 확인 및 식사 여부 등록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식사 여부 등록은 총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회까지 등록 가능하며 총 근로시간과 식사시간이 동일할 경우 출근부 등록 불가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ex)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출퇴근 시간이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9:00 ~ 10:00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이고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식사시간도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9:00 ~ 10:00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 경우 출근부 등록 불가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spc="-1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spc="-1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시간 전에 퇴근 버튼 클릭 시 실제 퇴근한 시간으로 입력</a:t>
            </a:r>
            <a:r>
              <a:rPr lang="en-US" altLang="ko-KR" sz="1400" spc="-1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시간 이후에 퇴근버튼 클릭 시  업무스케줄 시간으로 입력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85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98794" y="5541612"/>
            <a:ext cx="3060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등록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퇴근</a:t>
            </a:r>
          </a:p>
        </p:txBody>
      </p:sp>
      <p:sp>
        <p:nvSpPr>
          <p:cNvPr id="50" name="타원 49"/>
          <p:cNvSpPr/>
          <p:nvPr/>
        </p:nvSpPr>
        <p:spPr>
          <a:xfrm>
            <a:off x="438536" y="649533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8536" y="6917519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2082725" y="4328532"/>
            <a:ext cx="1006912" cy="266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3221902" y="1357637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1908712" y="412838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ADEA37C-5BE7-4B5A-9AD1-7CF7812EBF20}"/>
              </a:ext>
            </a:extLst>
          </p:cNvPr>
          <p:cNvSpPr/>
          <p:nvPr/>
        </p:nvSpPr>
        <p:spPr>
          <a:xfrm>
            <a:off x="3421390" y="1625743"/>
            <a:ext cx="2239857" cy="27302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74952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A793797F-0676-440B-A765-B20CF3B5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770" y="827584"/>
            <a:ext cx="2523458" cy="42099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2184210-208A-4176-8811-B48126E25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08" y="827584"/>
            <a:ext cx="2597119" cy="4111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3778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등록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상세내역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‘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자세히보기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 시 출근부 작성 내역 확인 가능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등록된 출근부 활동시간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시간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방법 등 확인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86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00637" y="5541612"/>
            <a:ext cx="3656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등록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자세히보기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35492" y="724508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5492" y="7654868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855318" y="4107118"/>
            <a:ext cx="2366583" cy="245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567286" y="3838053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ADEA37C-5BE7-4B5A-9AD1-7CF7812EBF20}"/>
              </a:ext>
            </a:extLst>
          </p:cNvPr>
          <p:cNvSpPr/>
          <p:nvPr/>
        </p:nvSpPr>
        <p:spPr>
          <a:xfrm>
            <a:off x="3509934" y="827584"/>
            <a:ext cx="2543294" cy="4252602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3279107" y="738561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8E9EAF5-220A-4B65-8740-AAFC901E4BC7}"/>
              </a:ext>
            </a:extLst>
          </p:cNvPr>
          <p:cNvSpPr/>
          <p:nvPr/>
        </p:nvSpPr>
        <p:spPr>
          <a:xfrm>
            <a:off x="3717032" y="3779912"/>
            <a:ext cx="1224136" cy="144016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1481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>
            <a:extLst>
              <a:ext uri="{FF2B5EF4-FFF2-40B4-BE49-F238E27FC236}">
                <a16:creationId xmlns:a16="http://schemas.microsoft.com/office/drawing/2014/main" id="{A0097F1F-1FF0-4DEC-84C3-97E79060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34" y="827584"/>
            <a:ext cx="2543791" cy="8615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1D1A3258-E12C-4B1C-8426-9EBEB2014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36" y="854827"/>
            <a:ext cx="2346974" cy="40815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3778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등록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상세내역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출근부 삭제 처리 가능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 변경이 필요할 경우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변경 요청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버튼을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 변경 요청은 기관 담당자가 확인하며 변경 시간 및 사유 작성 필수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내용 수정 가능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87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00637" y="5541612"/>
            <a:ext cx="3656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등록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자세히보기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42288" y="692899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5492" y="7343519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2461846" y="890954"/>
            <a:ext cx="377930" cy="199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2214571" y="60292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905201" y="3135899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2111E1A8-45B9-4B77-8D16-4F2BA559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156" y="1956360"/>
            <a:ext cx="2583860" cy="10438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2899F3C-022E-4107-B2FF-413C171FD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822" y="3190466"/>
            <a:ext cx="2549193" cy="17458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D1F58C33-04E2-4B41-9709-36F3872FDC42}"/>
              </a:ext>
            </a:extLst>
          </p:cNvPr>
          <p:cNvSpPr/>
          <p:nvPr/>
        </p:nvSpPr>
        <p:spPr>
          <a:xfrm>
            <a:off x="3044283" y="1047186"/>
            <a:ext cx="307413" cy="2995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88604CF-73AE-4439-9C30-F74684E698C9}"/>
              </a:ext>
            </a:extLst>
          </p:cNvPr>
          <p:cNvSpPr/>
          <p:nvPr/>
        </p:nvSpPr>
        <p:spPr>
          <a:xfrm>
            <a:off x="884478" y="2447448"/>
            <a:ext cx="377930" cy="199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B4459B96-C99B-4B2A-BE53-381A7EA6241E}"/>
              </a:ext>
            </a:extLst>
          </p:cNvPr>
          <p:cNvSpPr/>
          <p:nvPr/>
        </p:nvSpPr>
        <p:spPr>
          <a:xfrm>
            <a:off x="3029765" y="2496977"/>
            <a:ext cx="307413" cy="2995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2748B81-665A-47BB-9D53-D126757E4CB3}"/>
              </a:ext>
            </a:extLst>
          </p:cNvPr>
          <p:cNvSpPr/>
          <p:nvPr/>
        </p:nvSpPr>
        <p:spPr>
          <a:xfrm>
            <a:off x="995268" y="3415885"/>
            <a:ext cx="329440" cy="206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1C4688C3-2FA2-47A7-A8D4-F9672492474A}"/>
              </a:ext>
            </a:extLst>
          </p:cNvPr>
          <p:cNvSpPr/>
          <p:nvPr/>
        </p:nvSpPr>
        <p:spPr>
          <a:xfrm>
            <a:off x="3043164" y="3628842"/>
            <a:ext cx="307413" cy="2995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F7E78231-7538-4369-957D-A3AC31B05C3A}"/>
              </a:ext>
            </a:extLst>
          </p:cNvPr>
          <p:cNvSpPr/>
          <p:nvPr/>
        </p:nvSpPr>
        <p:spPr>
          <a:xfrm>
            <a:off x="633176" y="2197338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0C641694-53B5-47BE-B993-DFD22D4A3E1E}"/>
              </a:ext>
            </a:extLst>
          </p:cNvPr>
          <p:cNvSpPr/>
          <p:nvPr/>
        </p:nvSpPr>
        <p:spPr>
          <a:xfrm>
            <a:off x="429302" y="7981102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0C4B2F9-3720-47E0-A19F-DF517B8D83B3}"/>
              </a:ext>
            </a:extLst>
          </p:cNvPr>
          <p:cNvSpPr/>
          <p:nvPr/>
        </p:nvSpPr>
        <p:spPr>
          <a:xfrm>
            <a:off x="589996" y="3709529"/>
            <a:ext cx="1224136" cy="144016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0844A24-FE6D-47B2-AFF7-5D8F761670A6}"/>
              </a:ext>
            </a:extLst>
          </p:cNvPr>
          <p:cNvSpPr/>
          <p:nvPr/>
        </p:nvSpPr>
        <p:spPr>
          <a:xfrm>
            <a:off x="3645024" y="3928368"/>
            <a:ext cx="1512168" cy="14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5103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864C68E-DD1B-49B4-9641-38B5CE3F0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" b="2865"/>
          <a:stretch/>
        </p:blipFill>
        <p:spPr>
          <a:xfrm>
            <a:off x="3326671" y="919903"/>
            <a:ext cx="2759179" cy="407628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419E9C1-22FA-4767-9816-D7DC233828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2485"/>
          <a:stretch/>
        </p:blipFill>
        <p:spPr>
          <a:xfrm>
            <a:off x="570335" y="919903"/>
            <a:ext cx="2822252" cy="4076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6)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출근부 조회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월 상세보기 클릭 시 월별 출근부 달력으로 이동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총 예상활동시간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제외예정시간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예상장학금 확인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 날짜 클릭 시 근로 상세 내역 확인 가능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※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인정가능 단위에 따라 월별 장학금 지급에서 제외되는 시간이 있을 수 있음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ex)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인정 기준이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분인 경우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월별 총 활동시간이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63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15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이면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분은 인정 불가 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88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89741" y="5541612"/>
            <a:ext cx="2478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조회</a:t>
            </a:r>
          </a:p>
        </p:txBody>
      </p:sp>
      <p:sp>
        <p:nvSpPr>
          <p:cNvPr id="50" name="타원 49"/>
          <p:cNvSpPr/>
          <p:nvPr/>
        </p:nvSpPr>
        <p:spPr>
          <a:xfrm>
            <a:off x="428056" y="671662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28056" y="714542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2826783" y="1718845"/>
            <a:ext cx="377930" cy="199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2618365" y="145927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88604CF-73AE-4439-9C30-F74684E698C9}"/>
              </a:ext>
            </a:extLst>
          </p:cNvPr>
          <p:cNvSpPr/>
          <p:nvPr/>
        </p:nvSpPr>
        <p:spPr>
          <a:xfrm>
            <a:off x="3373250" y="1227113"/>
            <a:ext cx="2703076" cy="225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F7E78231-7538-4369-957D-A3AC31B05C3A}"/>
              </a:ext>
            </a:extLst>
          </p:cNvPr>
          <p:cNvSpPr/>
          <p:nvPr/>
        </p:nvSpPr>
        <p:spPr>
          <a:xfrm>
            <a:off x="3297374" y="1010594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0C641694-53B5-47BE-B993-DFD22D4A3E1E}"/>
              </a:ext>
            </a:extLst>
          </p:cNvPr>
          <p:cNvSpPr/>
          <p:nvPr/>
        </p:nvSpPr>
        <p:spPr>
          <a:xfrm>
            <a:off x="428056" y="7545750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7CA0077-3BCD-422C-8E09-073F7421C5C5}"/>
              </a:ext>
            </a:extLst>
          </p:cNvPr>
          <p:cNvSpPr/>
          <p:nvPr/>
        </p:nvSpPr>
        <p:spPr>
          <a:xfrm>
            <a:off x="3406533" y="3660420"/>
            <a:ext cx="216024" cy="225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21172847-E8DA-4E6C-B135-2A4D4A7DDC0F}"/>
              </a:ext>
            </a:extLst>
          </p:cNvPr>
          <p:cNvSpPr/>
          <p:nvPr/>
        </p:nvSpPr>
        <p:spPr>
          <a:xfrm>
            <a:off x="3164585" y="3440974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7B1A6EBA-16B4-4894-A771-5D2C2B7D6D70}"/>
              </a:ext>
            </a:extLst>
          </p:cNvPr>
          <p:cNvSpPr/>
          <p:nvPr/>
        </p:nvSpPr>
        <p:spPr>
          <a:xfrm>
            <a:off x="3377739" y="4352925"/>
            <a:ext cx="2727786" cy="643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DA0281F1-61CD-4CEB-A810-8D90BD200B20}"/>
              </a:ext>
            </a:extLst>
          </p:cNvPr>
          <p:cNvSpPr/>
          <p:nvPr/>
        </p:nvSpPr>
        <p:spPr>
          <a:xfrm>
            <a:off x="3215638" y="4247410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4874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76850A3-5185-43D8-80D1-EDA9DFC1C2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" b="2954"/>
          <a:stretch/>
        </p:blipFill>
        <p:spPr>
          <a:xfrm>
            <a:off x="2055871" y="866205"/>
            <a:ext cx="2891003" cy="4093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7)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마이페이지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현재 참여 중인 사업 정보 확인 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위치 정보 동의 여부 및 잔여 예외등록횟수 확인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89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89741" y="5541612"/>
            <a:ext cx="2478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조회</a:t>
            </a:r>
          </a:p>
        </p:txBody>
      </p:sp>
      <p:sp>
        <p:nvSpPr>
          <p:cNvPr id="50" name="타원 49"/>
          <p:cNvSpPr/>
          <p:nvPr/>
        </p:nvSpPr>
        <p:spPr>
          <a:xfrm>
            <a:off x="442288" y="7128283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5492" y="753108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2131337" y="1369667"/>
            <a:ext cx="2710410" cy="233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1793729" y="1225651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88604CF-73AE-4439-9C30-F74684E698C9}"/>
              </a:ext>
            </a:extLst>
          </p:cNvPr>
          <p:cNvSpPr/>
          <p:nvPr/>
        </p:nvSpPr>
        <p:spPr>
          <a:xfrm>
            <a:off x="2055871" y="1599133"/>
            <a:ext cx="2785876" cy="225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F7E78231-7538-4369-957D-A3AC31B05C3A}"/>
              </a:ext>
            </a:extLst>
          </p:cNvPr>
          <p:cNvSpPr/>
          <p:nvPr/>
        </p:nvSpPr>
        <p:spPr>
          <a:xfrm>
            <a:off x="1728220" y="1603638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DD93437-E15C-4F06-B342-ED47FF4691BE}"/>
              </a:ext>
            </a:extLst>
          </p:cNvPr>
          <p:cNvSpPr/>
          <p:nvPr/>
        </p:nvSpPr>
        <p:spPr>
          <a:xfrm>
            <a:off x="2565093" y="1163687"/>
            <a:ext cx="576064" cy="12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21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7A0107D-82E5-4B36-BCE3-CBD6ED305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01" y="983017"/>
            <a:ext cx="5835690" cy="3893595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9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직사각형 12"/>
          <p:cNvSpPr/>
          <p:nvPr/>
        </p:nvSpPr>
        <p:spPr>
          <a:xfrm>
            <a:off x="296652" y="6228184"/>
            <a:ext cx="626469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클릭하여 세부 약관을 확인하고 동의합니다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)  ‘                                ‘</a:t>
            </a:r>
            <a:r>
              <a:rPr lang="ko-KR" altLang="en-US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클릭하여 인증 수단 선택 후 인증합니다</a:t>
            </a:r>
            <a:r>
              <a:rPr lang="en-US" altLang="ko-KR" sz="1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14" name="직각 삼각형 1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4024912" y="1113481"/>
            <a:ext cx="2433584" cy="1958794"/>
            <a:chOff x="7908443" y="-493686"/>
            <a:chExt cx="4120267" cy="3316408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13"/>
            <a:stretch/>
          </p:blipFill>
          <p:spPr bwMode="auto">
            <a:xfrm>
              <a:off x="7908443" y="-493686"/>
              <a:ext cx="4120267" cy="3316408"/>
            </a:xfrm>
            <a:prstGeom prst="rect">
              <a:avLst/>
            </a:prstGeom>
            <a:noFill/>
            <a:ln w="19050">
              <a:solidFill>
                <a:srgbClr val="FF1515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10643896" y="740166"/>
              <a:ext cx="463276" cy="216024"/>
            </a:xfrm>
            <a:prstGeom prst="rect">
              <a:avLst/>
            </a:prstGeom>
            <a:noFill/>
            <a:ln w="19050">
              <a:solidFill>
                <a:srgbClr val="FF1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0627768" y="1762140"/>
              <a:ext cx="463276" cy="216024"/>
            </a:xfrm>
            <a:prstGeom prst="rect">
              <a:avLst/>
            </a:prstGeom>
            <a:noFill/>
            <a:ln w="19050">
              <a:solidFill>
                <a:srgbClr val="FF1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9737800" y="2596167"/>
              <a:ext cx="443485" cy="137076"/>
            </a:xfrm>
            <a:prstGeom prst="rect">
              <a:avLst/>
            </a:prstGeom>
            <a:noFill/>
            <a:ln w="19050">
              <a:solidFill>
                <a:srgbClr val="FF1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0631565" y="1194614"/>
              <a:ext cx="463276" cy="216024"/>
            </a:xfrm>
            <a:prstGeom prst="rect">
              <a:avLst/>
            </a:prstGeom>
            <a:noFill/>
            <a:ln w="19050">
              <a:solidFill>
                <a:srgbClr val="FF1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cxnSp>
        <p:nvCxnSpPr>
          <p:cNvPr id="20" name="직선 연결선 19"/>
          <p:cNvCxnSpPr>
            <a:cxnSpLocks/>
          </p:cNvCxnSpPr>
          <p:nvPr/>
        </p:nvCxnSpPr>
        <p:spPr>
          <a:xfrm flipV="1">
            <a:off x="2931782" y="2673408"/>
            <a:ext cx="1082112" cy="94545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cxnSpLocks/>
          </p:cNvCxnSpPr>
          <p:nvPr/>
        </p:nvCxnSpPr>
        <p:spPr>
          <a:xfrm flipV="1">
            <a:off x="5119923" y="4099562"/>
            <a:ext cx="116445" cy="4745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p_sangjin\Desktop\내용확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2" y="7202387"/>
            <a:ext cx="680997" cy="22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타원 52"/>
          <p:cNvSpPr/>
          <p:nvPr/>
        </p:nvSpPr>
        <p:spPr>
          <a:xfrm>
            <a:off x="449467" y="7199213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445229" y="7617851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2556076" y="3495797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4636276" y="4546378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696" y="5568066"/>
            <a:ext cx="67826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재단 홈페이지 접속</a:t>
            </a:r>
            <a:r>
              <a:rPr lang="en-US" altLang="ko-KR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인재육성 </a:t>
            </a:r>
            <a:r>
              <a:rPr lang="en-US" altLang="ko-KR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교사대생 등 대학생 </a:t>
            </a:r>
            <a:r>
              <a:rPr lang="ko-KR" altLang="en-US" sz="13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튜터링</a:t>
            </a:r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사업</a:t>
            </a:r>
            <a:r>
              <a:rPr lang="en-US" altLang="ko-KR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&gt; </a:t>
            </a:r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사업신청 </a:t>
            </a:r>
            <a:r>
              <a:rPr lang="en-US" altLang="ko-KR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신청서작성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신청안내</a:t>
            </a:r>
          </a:p>
        </p:txBody>
      </p:sp>
      <p:sp>
        <p:nvSpPr>
          <p:cNvPr id="44" name="왼쪽 대괄호 43">
            <a:extLst>
              <a:ext uri="{FF2B5EF4-FFF2-40B4-BE49-F238E27FC236}">
                <a16:creationId xmlns:a16="http://schemas.microsoft.com/office/drawing/2014/main" id="{8A5C51AA-14AD-4864-961E-23A282D9E317}"/>
              </a:ext>
            </a:extLst>
          </p:cNvPr>
          <p:cNvSpPr/>
          <p:nvPr/>
        </p:nvSpPr>
        <p:spPr>
          <a:xfrm>
            <a:off x="188640" y="811785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왼쪽 대괄호 44">
            <a:extLst>
              <a:ext uri="{FF2B5EF4-FFF2-40B4-BE49-F238E27FC236}">
                <a16:creationId xmlns:a16="http://schemas.microsoft.com/office/drawing/2014/main" id="{52FDB668-FF1A-4E39-B210-96E030CB84B4}"/>
              </a:ext>
            </a:extLst>
          </p:cNvPr>
          <p:cNvSpPr/>
          <p:nvPr/>
        </p:nvSpPr>
        <p:spPr>
          <a:xfrm flipH="1">
            <a:off x="6455106" y="700370"/>
            <a:ext cx="108012" cy="4397467"/>
          </a:xfrm>
          <a:prstGeom prst="leftBracke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DBA2686-BC68-49F7-8C75-A2083D165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979" y="3327513"/>
            <a:ext cx="1473493" cy="79115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7E83F75-3F8A-4FFD-81C5-3C19E094363C}"/>
              </a:ext>
            </a:extLst>
          </p:cNvPr>
          <p:cNvSpPr/>
          <p:nvPr/>
        </p:nvSpPr>
        <p:spPr>
          <a:xfrm>
            <a:off x="1391619" y="2935763"/>
            <a:ext cx="237181" cy="9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A691018-9ED7-48F6-AE05-3313A5DF70DE}"/>
              </a:ext>
            </a:extLst>
          </p:cNvPr>
          <p:cNvSpPr/>
          <p:nvPr/>
        </p:nvSpPr>
        <p:spPr>
          <a:xfrm>
            <a:off x="4226020" y="3135862"/>
            <a:ext cx="288032" cy="10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7CA1E54-DEE8-45EF-A5E6-98676FB4D898}"/>
              </a:ext>
            </a:extLst>
          </p:cNvPr>
          <p:cNvSpPr/>
          <p:nvPr/>
        </p:nvSpPr>
        <p:spPr>
          <a:xfrm>
            <a:off x="2870884" y="3638886"/>
            <a:ext cx="362854" cy="133013"/>
          </a:xfrm>
          <a:prstGeom prst="rect">
            <a:avLst/>
          </a:prstGeom>
          <a:noFill/>
          <a:ln w="19050">
            <a:solidFill>
              <a:srgbClr val="FF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CC6D461E-B808-44BE-9A82-BCA874858D9E}"/>
              </a:ext>
            </a:extLst>
          </p:cNvPr>
          <p:cNvSpPr/>
          <p:nvPr/>
        </p:nvSpPr>
        <p:spPr>
          <a:xfrm>
            <a:off x="2879268" y="3807326"/>
            <a:ext cx="362854" cy="133013"/>
          </a:xfrm>
          <a:prstGeom prst="rect">
            <a:avLst/>
          </a:prstGeom>
          <a:noFill/>
          <a:ln w="19050">
            <a:solidFill>
              <a:srgbClr val="FF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04E5D21-48CE-4E0F-8839-E8CA658E437E}"/>
              </a:ext>
            </a:extLst>
          </p:cNvPr>
          <p:cNvSpPr/>
          <p:nvPr/>
        </p:nvSpPr>
        <p:spPr>
          <a:xfrm>
            <a:off x="4975907" y="4611752"/>
            <a:ext cx="728772" cy="195906"/>
          </a:xfrm>
          <a:prstGeom prst="rect">
            <a:avLst/>
          </a:prstGeom>
          <a:noFill/>
          <a:ln w="19050">
            <a:solidFill>
              <a:srgbClr val="FF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96BFFE69-BAAB-46DA-B8A2-3911D89CD8CA}"/>
              </a:ext>
            </a:extLst>
          </p:cNvPr>
          <p:cNvSpPr/>
          <p:nvPr/>
        </p:nvSpPr>
        <p:spPr>
          <a:xfrm>
            <a:off x="4975906" y="3323921"/>
            <a:ext cx="1473493" cy="775640"/>
          </a:xfrm>
          <a:prstGeom prst="rect">
            <a:avLst/>
          </a:prstGeom>
          <a:noFill/>
          <a:ln w="19050">
            <a:solidFill>
              <a:srgbClr val="FF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A552C9E2-B120-4620-870F-A6CFB5CE2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84" y="7606128"/>
            <a:ext cx="1048586" cy="2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44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F7DAAD6F-ADC1-42A3-9783-453D60919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" b="2954"/>
          <a:stretch/>
        </p:blipFill>
        <p:spPr>
          <a:xfrm>
            <a:off x="774406" y="998380"/>
            <a:ext cx="2675421" cy="390526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E5D45E9-9705-4CC8-8173-8FE091EA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1" y="998379"/>
            <a:ext cx="2503482" cy="3874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7)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마이페이지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로그인 수단관리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로그인 수단관리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간편 비밀번호 변경이 필요한 경우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생체로그인 설정을 희망하는 경우 생체 인증 활성화 후 사용 가능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※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지문 또는 페이스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홍채로 인증 가능하며 휴대폰에 탑재된 기능에 따라 상이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90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9230" y="5541612"/>
            <a:ext cx="429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마이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로그인 수단 관리</a:t>
            </a:r>
          </a:p>
        </p:txBody>
      </p:sp>
      <p:sp>
        <p:nvSpPr>
          <p:cNvPr id="50" name="타원 49"/>
          <p:cNvSpPr/>
          <p:nvPr/>
        </p:nvSpPr>
        <p:spPr>
          <a:xfrm>
            <a:off x="434458" y="680951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4458" y="7226237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782707" y="1930317"/>
            <a:ext cx="2358825" cy="268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5115B9A-0285-446A-9917-72ADB4BC882E}"/>
              </a:ext>
            </a:extLst>
          </p:cNvPr>
          <p:cNvSpPr/>
          <p:nvPr/>
        </p:nvSpPr>
        <p:spPr>
          <a:xfrm>
            <a:off x="3376372" y="1473528"/>
            <a:ext cx="2556111" cy="268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3100066" y="1291918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533042" y="184876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79C61E0-AA79-4DAC-807B-4A81D90015CB}"/>
              </a:ext>
            </a:extLst>
          </p:cNvPr>
          <p:cNvSpPr/>
          <p:nvPr/>
        </p:nvSpPr>
        <p:spPr>
          <a:xfrm>
            <a:off x="3388098" y="1923245"/>
            <a:ext cx="2556110" cy="268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406FB3BF-6019-4CF2-ADED-BA531E4B55E0}"/>
              </a:ext>
            </a:extLst>
          </p:cNvPr>
          <p:cNvSpPr/>
          <p:nvPr/>
        </p:nvSpPr>
        <p:spPr>
          <a:xfrm>
            <a:off x="3117922" y="1852068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77339B4-2DAE-45B4-AADA-546E21F547A2}"/>
              </a:ext>
            </a:extLst>
          </p:cNvPr>
          <p:cNvSpPr/>
          <p:nvPr/>
        </p:nvSpPr>
        <p:spPr>
          <a:xfrm>
            <a:off x="1242616" y="1249904"/>
            <a:ext cx="576064" cy="177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D546E6BE-D5E7-4CE0-B149-0AB31BF34E09}"/>
              </a:ext>
            </a:extLst>
          </p:cNvPr>
          <p:cNvSpPr/>
          <p:nvPr/>
        </p:nvSpPr>
        <p:spPr>
          <a:xfrm>
            <a:off x="445471" y="7655035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20993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2D71CC41-CAA2-443E-93E2-08DCBFA4CF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" b="2954"/>
          <a:stretch/>
        </p:blipFill>
        <p:spPr>
          <a:xfrm>
            <a:off x="423823" y="942514"/>
            <a:ext cx="2086647" cy="39386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98EA7DF-C08B-42B6-8675-C5177586B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17" y="942514"/>
            <a:ext cx="1831563" cy="391338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58C5BA5-0A8D-4C63-AC43-2B052FF02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1" y="962935"/>
            <a:ext cx="2016536" cy="3913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4104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7)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마이페이지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 정보 이용 동의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위치 정보 변경 시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위치 정보 이용 동의＇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위치  정보 이용 동의할 경우 활성화 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 클릭 후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위치정보 이용 저장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버튼 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91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1105" y="5541612"/>
            <a:ext cx="4435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마이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 정보 이용 동의</a:t>
            </a:r>
          </a:p>
        </p:txBody>
      </p:sp>
      <p:sp>
        <p:nvSpPr>
          <p:cNvPr id="50" name="타원 49"/>
          <p:cNvSpPr/>
          <p:nvPr/>
        </p:nvSpPr>
        <p:spPr>
          <a:xfrm>
            <a:off x="434458" y="700880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4458" y="7425528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423824" y="2153064"/>
            <a:ext cx="1988954" cy="268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5115B9A-0285-446A-9917-72ADB4BC882E}"/>
              </a:ext>
            </a:extLst>
          </p:cNvPr>
          <p:cNvSpPr/>
          <p:nvPr/>
        </p:nvSpPr>
        <p:spPr>
          <a:xfrm>
            <a:off x="2468881" y="1252097"/>
            <a:ext cx="2016536" cy="268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2317793" y="1047140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290442" y="1962782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79C61E0-AA79-4DAC-807B-4A81D90015CB}"/>
              </a:ext>
            </a:extLst>
          </p:cNvPr>
          <p:cNvSpPr/>
          <p:nvPr/>
        </p:nvSpPr>
        <p:spPr>
          <a:xfrm>
            <a:off x="4485416" y="4587789"/>
            <a:ext cx="1831563" cy="268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406FB3BF-6019-4CF2-ADED-BA531E4B55E0}"/>
              </a:ext>
            </a:extLst>
          </p:cNvPr>
          <p:cNvSpPr/>
          <p:nvPr/>
        </p:nvSpPr>
        <p:spPr>
          <a:xfrm>
            <a:off x="4341400" y="4292184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77339B4-2DAE-45B4-AADA-546E21F547A2}"/>
              </a:ext>
            </a:extLst>
          </p:cNvPr>
          <p:cNvSpPr/>
          <p:nvPr/>
        </p:nvSpPr>
        <p:spPr>
          <a:xfrm>
            <a:off x="771386" y="1208754"/>
            <a:ext cx="576064" cy="177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D546E6BE-D5E7-4CE0-B149-0AB31BF34E09}"/>
              </a:ext>
            </a:extLst>
          </p:cNvPr>
          <p:cNvSpPr/>
          <p:nvPr/>
        </p:nvSpPr>
        <p:spPr>
          <a:xfrm>
            <a:off x="445471" y="7854326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054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16F3298B-9392-42E0-B01E-2070B8C33D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" b="2954"/>
          <a:stretch/>
        </p:blipFill>
        <p:spPr>
          <a:xfrm>
            <a:off x="832269" y="971341"/>
            <a:ext cx="2614379" cy="39386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742AA58-19FA-4416-B284-5F5D1CEB7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438" y="1001539"/>
            <a:ext cx="2606814" cy="3878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52" y="154112"/>
            <a:ext cx="3778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7)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마이페이지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출퇴근 알림 설정</a:t>
            </a:r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96652" y="5388802"/>
            <a:ext cx="6264696" cy="47294"/>
            <a:chOff x="296652" y="5388802"/>
            <a:chExt cx="6264696" cy="47294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96652" y="5992424"/>
            <a:ext cx="6264696" cy="47294"/>
            <a:chOff x="296652" y="5388802"/>
            <a:chExt cx="6264696" cy="47294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296652" y="6270833"/>
            <a:ext cx="62646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출퇴근 전 알림을 받고 싶은 경우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출퇴근 알림 설정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)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출퇴근 알림 활성화 후 알림 받을 시간 설정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(5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분 단위로 설정 가능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24" name="직각 삼각형 23"/>
          <p:cNvSpPr/>
          <p:nvPr/>
        </p:nvSpPr>
        <p:spPr>
          <a:xfrm rot="5400000">
            <a:off x="296652" y="6228185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각 삼각형 24"/>
          <p:cNvSpPr/>
          <p:nvPr/>
        </p:nvSpPr>
        <p:spPr>
          <a:xfrm rot="16200000">
            <a:off x="6388732" y="8575848"/>
            <a:ext cx="172616" cy="172616"/>
          </a:xfrm>
          <a:prstGeom prst="rtTriangle">
            <a:avLst/>
          </a:prstGeom>
          <a:solidFill>
            <a:srgbClr val="028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2628900" y="8430031"/>
            <a:ext cx="1600200" cy="486833"/>
          </a:xfrm>
        </p:spPr>
        <p:txBody>
          <a:bodyPr vert="horz" lIns="91440" tIns="45720" rIns="91440" bIns="45720" rtlCol="0" anchor="ctr"/>
          <a:lstStyle/>
          <a:p>
            <a:pPr algn="ctr"/>
            <a:fld id="{D0F3FA74-85C4-4769-B310-89488C72C686}" type="slidenum">
              <a: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pPr algn="ctr"/>
              <a:t>92</a:t>
            </a:fld>
            <a:endParaRPr lang="ko-KR" altLang="en-US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40951" y="5541612"/>
            <a:ext cx="4176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장학재단 출근부 앱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마이</a:t>
            </a:r>
            <a:r>
              <a:rPr lang="en-US" altLang="ko-KR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&gt; 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출퇴근 알림 설정</a:t>
            </a:r>
          </a:p>
        </p:txBody>
      </p:sp>
      <p:sp>
        <p:nvSpPr>
          <p:cNvPr id="50" name="타원 49"/>
          <p:cNvSpPr/>
          <p:nvPr/>
        </p:nvSpPr>
        <p:spPr>
          <a:xfrm>
            <a:off x="434458" y="7231543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34458" y="7683434"/>
            <a:ext cx="197684" cy="197684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83253723-BA16-42AE-B6EA-C45B90B79DED}"/>
              </a:ext>
            </a:extLst>
          </p:cNvPr>
          <p:cNvSpPr/>
          <p:nvPr/>
        </p:nvSpPr>
        <p:spPr>
          <a:xfrm>
            <a:off x="296652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대괄호 26">
            <a:extLst>
              <a:ext uri="{FF2B5EF4-FFF2-40B4-BE49-F238E27FC236}">
                <a16:creationId xmlns:a16="http://schemas.microsoft.com/office/drawing/2014/main" id="{E04F0F53-197C-4048-B79A-BAB63FC4C7CD}"/>
              </a:ext>
            </a:extLst>
          </p:cNvPr>
          <p:cNvSpPr/>
          <p:nvPr/>
        </p:nvSpPr>
        <p:spPr>
          <a:xfrm flipH="1">
            <a:off x="6184803" y="738561"/>
            <a:ext cx="188281" cy="4459959"/>
          </a:xfrm>
          <a:prstGeom prst="leftBracke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5B3E4A2-963D-4361-BE2A-6C18247C8D09}"/>
              </a:ext>
            </a:extLst>
          </p:cNvPr>
          <p:cNvSpPr/>
          <p:nvPr/>
        </p:nvSpPr>
        <p:spPr>
          <a:xfrm>
            <a:off x="832269" y="2398993"/>
            <a:ext cx="2625306" cy="268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5115B9A-0285-446A-9917-72ADB4BC882E}"/>
              </a:ext>
            </a:extLst>
          </p:cNvPr>
          <p:cNvSpPr/>
          <p:nvPr/>
        </p:nvSpPr>
        <p:spPr>
          <a:xfrm>
            <a:off x="3429020" y="1260403"/>
            <a:ext cx="2647640" cy="979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6BB8B45-72C8-4577-852A-EB3A80CE4FA3}"/>
              </a:ext>
            </a:extLst>
          </p:cNvPr>
          <p:cNvSpPr/>
          <p:nvPr/>
        </p:nvSpPr>
        <p:spPr>
          <a:xfrm>
            <a:off x="3245351" y="1171706"/>
            <a:ext cx="288032" cy="268106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562729" y="2258599"/>
            <a:ext cx="288032" cy="288032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endParaRPr lang="ko-KR" altLang="en-US" sz="1500" b="1" dirty="0">
              <a:ln>
                <a:solidFill>
                  <a:schemeClr val="tx1">
                    <a:alpha val="0"/>
                  </a:schemeClr>
                </a:solidFill>
              </a:ln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77339B4-2DAE-45B4-AADA-546E21F547A2}"/>
              </a:ext>
            </a:extLst>
          </p:cNvPr>
          <p:cNvSpPr/>
          <p:nvPr/>
        </p:nvSpPr>
        <p:spPr>
          <a:xfrm>
            <a:off x="1292901" y="1217061"/>
            <a:ext cx="576064" cy="177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0599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5" name="타원 4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66987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13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8531" y="4492170"/>
            <a:ext cx="162095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기타안내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83383" y="5176913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선발 및 배정절차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3383" y="5563361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유의사항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69022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652" y="154112"/>
            <a:ext cx="237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선발 및 배정절차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89784" y="751430"/>
            <a:ext cx="5594367" cy="545214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 관리자 포털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580706" y="659987"/>
            <a:ext cx="5594365" cy="307523"/>
          </a:xfrm>
          <a:prstGeom prst="round2SameRect">
            <a:avLst/>
          </a:prstGeom>
          <a:solidFill>
            <a:srgbClr val="31AAF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사업 참여신청 및 학생신청기간 운영</a:t>
            </a:r>
            <a:endParaRPr lang="ko-KR" altLang="en-US" sz="17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이등변 삼각형 13"/>
          <p:cNvSpPr/>
          <p:nvPr/>
        </p:nvSpPr>
        <p:spPr>
          <a:xfrm flipV="1">
            <a:off x="3266665" y="1394581"/>
            <a:ext cx="371752" cy="98559"/>
          </a:xfrm>
          <a:prstGeom prst="triangle">
            <a:avLst/>
          </a:prstGeom>
          <a:solidFill>
            <a:srgbClr val="31AAF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00" b="1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82142" y="1687534"/>
            <a:ext cx="5594367" cy="545214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 및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모바일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16" name="양쪽 모서리가 둥근 사각형 15"/>
          <p:cNvSpPr/>
          <p:nvPr/>
        </p:nvSpPr>
        <p:spPr>
          <a:xfrm>
            <a:off x="573064" y="1596091"/>
            <a:ext cx="5594365" cy="307523"/>
          </a:xfrm>
          <a:prstGeom prst="round2SameRect">
            <a:avLst/>
          </a:prstGeom>
          <a:solidFill>
            <a:srgbClr val="31AAF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학생신청</a:t>
            </a:r>
          </a:p>
        </p:txBody>
      </p:sp>
      <p:sp>
        <p:nvSpPr>
          <p:cNvPr id="17" name="이등변 삼각형 16"/>
          <p:cNvSpPr/>
          <p:nvPr/>
        </p:nvSpPr>
        <p:spPr>
          <a:xfrm flipV="1">
            <a:off x="3259023" y="2347114"/>
            <a:ext cx="371752" cy="98559"/>
          </a:xfrm>
          <a:prstGeom prst="triangle">
            <a:avLst/>
          </a:prstGeom>
          <a:solidFill>
            <a:srgbClr val="31AAF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00" b="1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82142" y="2638152"/>
            <a:ext cx="5594367" cy="545214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 및 모바일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19" name="양쪽 모서리가 둥근 사각형 18"/>
          <p:cNvSpPr/>
          <p:nvPr/>
        </p:nvSpPr>
        <p:spPr>
          <a:xfrm>
            <a:off x="568528" y="2546709"/>
            <a:ext cx="5594365" cy="307523"/>
          </a:xfrm>
          <a:prstGeom prst="round2SameRect">
            <a:avLst/>
          </a:prstGeom>
          <a:solidFill>
            <a:srgbClr val="31AAF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학업시간표 등록</a:t>
            </a:r>
          </a:p>
        </p:txBody>
      </p:sp>
      <p:sp>
        <p:nvSpPr>
          <p:cNvPr id="20" name="이등변 삼각형 19"/>
          <p:cNvSpPr/>
          <p:nvPr/>
        </p:nvSpPr>
        <p:spPr>
          <a:xfrm flipV="1">
            <a:off x="3259023" y="3295817"/>
            <a:ext cx="371752" cy="98559"/>
          </a:xfrm>
          <a:prstGeom prst="triangle">
            <a:avLst/>
          </a:prstGeom>
          <a:solidFill>
            <a:srgbClr val="31AAF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00" b="1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01976" y="3590283"/>
            <a:ext cx="5594367" cy="545214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 관리자 포털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592898" y="3503829"/>
            <a:ext cx="5594365" cy="307523"/>
          </a:xfrm>
          <a:prstGeom prst="round2SameRect">
            <a:avLst/>
          </a:prstGeom>
          <a:solidFill>
            <a:srgbClr val="028B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대학추천 </a:t>
            </a:r>
            <a:r>
              <a:rPr lang="en-US" altLang="ko-KR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 선발</a:t>
            </a:r>
            <a:r>
              <a:rPr lang="en-US" altLang="ko-KR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17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3" name="이등변 삼각형 22"/>
          <p:cNvSpPr/>
          <p:nvPr/>
        </p:nvSpPr>
        <p:spPr>
          <a:xfrm flipV="1">
            <a:off x="3278857" y="4260639"/>
            <a:ext cx="371752" cy="98559"/>
          </a:xfrm>
          <a:prstGeom prst="triangle">
            <a:avLst/>
          </a:prstGeom>
          <a:solidFill>
            <a:srgbClr val="028BE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94334" y="4598395"/>
            <a:ext cx="5594367" cy="545214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585256" y="4463410"/>
            <a:ext cx="5594365" cy="307523"/>
          </a:xfrm>
          <a:prstGeom prst="round2SameRect">
            <a:avLst/>
          </a:prstGeom>
          <a:solidFill>
            <a:srgbClr val="028B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희망근로지 신청</a:t>
            </a:r>
            <a:r>
              <a:rPr lang="en-US" altLang="ko-KR" sz="15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5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최대 </a:t>
            </a:r>
            <a:r>
              <a:rPr lang="en-US" altLang="ko-KR" sz="15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15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순위</a:t>
            </a:r>
            <a:r>
              <a:rPr lang="en-US" altLang="ko-KR" sz="15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15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6" name="이등변 삼각형 25"/>
          <p:cNvSpPr/>
          <p:nvPr/>
        </p:nvSpPr>
        <p:spPr>
          <a:xfrm flipV="1">
            <a:off x="3271215" y="5253985"/>
            <a:ext cx="371752" cy="98559"/>
          </a:xfrm>
          <a:prstGeom prst="triangle">
            <a:avLst/>
          </a:prstGeom>
          <a:solidFill>
            <a:srgbClr val="028BE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37756" y="6451688"/>
            <a:ext cx="5594367" cy="545214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출근부 앱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628678" y="6360245"/>
            <a:ext cx="5594365" cy="307523"/>
          </a:xfrm>
          <a:prstGeom prst="round2SameRect">
            <a:avLst/>
          </a:prstGeom>
          <a:solidFill>
            <a:srgbClr val="028B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업무스케줄 등록</a:t>
            </a:r>
          </a:p>
        </p:txBody>
      </p:sp>
      <p:sp>
        <p:nvSpPr>
          <p:cNvPr id="29" name="이등변 삼각형 28"/>
          <p:cNvSpPr/>
          <p:nvPr/>
        </p:nvSpPr>
        <p:spPr>
          <a:xfrm flipV="1">
            <a:off x="3271215" y="6202780"/>
            <a:ext cx="371752" cy="98559"/>
          </a:xfrm>
          <a:prstGeom prst="triangle">
            <a:avLst/>
          </a:prstGeom>
          <a:solidFill>
            <a:srgbClr val="028BE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636790" y="5535019"/>
            <a:ext cx="5594367" cy="545214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 관리자 포털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627712" y="5443576"/>
            <a:ext cx="5594365" cy="307523"/>
          </a:xfrm>
          <a:prstGeom prst="round2SameRect">
            <a:avLst/>
          </a:prstGeom>
          <a:solidFill>
            <a:srgbClr val="0279C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기관별 학생선정</a:t>
            </a:r>
          </a:p>
        </p:txBody>
      </p:sp>
      <p:sp>
        <p:nvSpPr>
          <p:cNvPr id="32" name="이등변 삼각형 31"/>
          <p:cNvSpPr/>
          <p:nvPr/>
        </p:nvSpPr>
        <p:spPr>
          <a:xfrm flipV="1">
            <a:off x="3295442" y="7123808"/>
            <a:ext cx="371752" cy="98559"/>
          </a:xfrm>
          <a:prstGeom prst="triangle">
            <a:avLst/>
          </a:prstGeom>
          <a:solidFill>
            <a:srgbClr val="0279C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610919" y="7403508"/>
            <a:ext cx="5594367" cy="545214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재단 홈페이지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601841" y="7312065"/>
            <a:ext cx="5594365" cy="307523"/>
          </a:xfrm>
          <a:prstGeom prst="round2SameRect">
            <a:avLst/>
          </a:prstGeom>
          <a:solidFill>
            <a:srgbClr val="0279C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온라인 사전교육 이수</a:t>
            </a:r>
          </a:p>
        </p:txBody>
      </p:sp>
      <p:sp>
        <p:nvSpPr>
          <p:cNvPr id="35" name="이등변 삼각형 34"/>
          <p:cNvSpPr/>
          <p:nvPr/>
        </p:nvSpPr>
        <p:spPr>
          <a:xfrm flipV="1">
            <a:off x="3287800" y="8044836"/>
            <a:ext cx="371752" cy="98559"/>
          </a:xfrm>
          <a:prstGeom prst="triangle">
            <a:avLst/>
          </a:prstGeom>
          <a:solidFill>
            <a:srgbClr val="0279C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10919" y="8304286"/>
            <a:ext cx="5594367" cy="545214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학생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출근부 앱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601841" y="8238082"/>
            <a:ext cx="5594365" cy="307523"/>
          </a:xfrm>
          <a:prstGeom prst="round2SameRect">
            <a:avLst/>
          </a:prstGeom>
          <a:solidFill>
            <a:srgbClr val="0279C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출근부 입력 </a:t>
            </a:r>
            <a:r>
              <a:rPr lang="en-US" altLang="ko-KR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즉시 입력</a:t>
            </a:r>
            <a:r>
              <a:rPr lang="en-US" altLang="ko-KR" sz="17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17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573064" y="659987"/>
            <a:ext cx="911573" cy="636657"/>
          </a:xfrm>
          <a:prstGeom prst="roundRect">
            <a:avLst/>
          </a:prstGeom>
          <a:solidFill>
            <a:srgbClr val="31AAF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endParaRPr lang="ko-KR" altLang="en-US" sz="4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573064" y="1608624"/>
            <a:ext cx="911573" cy="636657"/>
          </a:xfrm>
          <a:prstGeom prst="roundRect">
            <a:avLst/>
          </a:prstGeom>
          <a:solidFill>
            <a:srgbClr val="31AAF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endParaRPr lang="ko-KR" altLang="en-US" sz="4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73064" y="2553504"/>
            <a:ext cx="911573" cy="636657"/>
          </a:xfrm>
          <a:prstGeom prst="roundRect">
            <a:avLst/>
          </a:prstGeom>
          <a:solidFill>
            <a:srgbClr val="31AAF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endParaRPr lang="ko-KR" altLang="en-US" sz="4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597448" y="3503295"/>
            <a:ext cx="911573" cy="636657"/>
          </a:xfrm>
          <a:prstGeom prst="roundRect">
            <a:avLst/>
          </a:prstGeom>
          <a:solidFill>
            <a:srgbClr val="028B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</a:t>
            </a:r>
            <a:endParaRPr lang="ko-KR" altLang="en-US" sz="4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584112" y="4523599"/>
            <a:ext cx="911573" cy="636657"/>
          </a:xfrm>
          <a:prstGeom prst="roundRect">
            <a:avLst/>
          </a:prstGeom>
          <a:solidFill>
            <a:srgbClr val="028B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endParaRPr lang="ko-KR" altLang="en-US" sz="4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628825" y="6366775"/>
            <a:ext cx="911573" cy="636657"/>
          </a:xfrm>
          <a:prstGeom prst="roundRect">
            <a:avLst/>
          </a:prstGeom>
          <a:solidFill>
            <a:srgbClr val="028B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7</a:t>
            </a:r>
            <a:endParaRPr lang="ko-KR" altLang="en-US" sz="4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626725" y="5447202"/>
            <a:ext cx="911573" cy="636657"/>
          </a:xfrm>
          <a:prstGeom prst="roundRect">
            <a:avLst/>
          </a:prstGeom>
          <a:solidFill>
            <a:srgbClr val="0279C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6</a:t>
            </a:r>
            <a:endParaRPr lang="ko-KR" altLang="en-US" sz="4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596304" y="7319352"/>
            <a:ext cx="911573" cy="636657"/>
          </a:xfrm>
          <a:prstGeom prst="roundRect">
            <a:avLst/>
          </a:prstGeom>
          <a:solidFill>
            <a:srgbClr val="0279C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8</a:t>
            </a:r>
            <a:endParaRPr lang="ko-KR" altLang="en-US" sz="4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596304" y="8243631"/>
            <a:ext cx="911573" cy="636657"/>
          </a:xfrm>
          <a:prstGeom prst="roundRect">
            <a:avLst/>
          </a:prstGeom>
          <a:solidFill>
            <a:srgbClr val="0279C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9</a:t>
            </a:r>
            <a:endParaRPr lang="ko-KR" altLang="en-US" sz="4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3611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95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96652" y="827584"/>
            <a:ext cx="6264696" cy="47294"/>
            <a:chOff x="296652" y="5388802"/>
            <a:chExt cx="6264696" cy="4729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296652" y="1431206"/>
            <a:ext cx="6264696" cy="47294"/>
            <a:chOff x="296652" y="5388802"/>
            <a:chExt cx="6264696" cy="47294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6652" y="15411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유의사항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9822" y="980394"/>
            <a:ext cx="53783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70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튜터는</a:t>
            </a:r>
            <a:r>
              <a:rPr lang="ko-KR" altLang="en-US" sz="17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출근부만 작성한다고 해서 끝난 것이 아닙니다</a:t>
            </a:r>
            <a:r>
              <a:rPr lang="en-US" altLang="ko-KR" sz="17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!!</a:t>
            </a:r>
            <a:endParaRPr lang="ko-KR" altLang="en-US" sz="17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20688" y="2322909"/>
            <a:ext cx="5709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14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시작 시</a:t>
            </a:r>
            <a:r>
              <a:rPr lang="en-US" altLang="ko-KR" sz="14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기관선생님께 소속 대학의 자체적인 기준이나</a:t>
            </a:r>
            <a:r>
              <a:rPr lang="en-US" altLang="ko-KR" sz="14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혹은</a:t>
            </a:r>
            <a:endParaRPr lang="en-US" altLang="ko-KR" sz="14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14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 전반적인 부분에 대한 간략한 안내 등을 해주시기 바랍니다</a:t>
            </a:r>
            <a:r>
              <a:rPr lang="en-US" altLang="ko-KR" sz="14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b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</a:b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또한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매 월 활동이 종료된 후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출근부 확인 및 승인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대학제출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 </a:t>
            </a:r>
          </a:p>
          <a:p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처리를 반드시 하셔야 한다고 말씀해주세요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※ 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홈페이지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 커뮤니티에 안내자료 및 매뉴얼이 게시되어 있습니다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297224" y="4860032"/>
            <a:ext cx="6264696" cy="47294"/>
            <a:chOff x="296652" y="5388802"/>
            <a:chExt cx="6264696" cy="47294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34"/>
          <p:cNvGrpSpPr/>
          <p:nvPr/>
        </p:nvGrpSpPr>
        <p:grpSpPr>
          <a:xfrm>
            <a:off x="297224" y="5463654"/>
            <a:ext cx="6264696" cy="47294"/>
            <a:chOff x="296652" y="5388802"/>
            <a:chExt cx="6264696" cy="47294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296652" y="5436096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96652" y="5388802"/>
              <a:ext cx="6264696" cy="0"/>
            </a:xfrm>
            <a:prstGeom prst="line">
              <a:avLst/>
            </a:prstGeom>
            <a:ln w="19050">
              <a:solidFill>
                <a:srgbClr val="028BE8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2612" y="5012842"/>
            <a:ext cx="515397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7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출퇴근 처리는 꼭</a:t>
            </a:r>
            <a:r>
              <a:rPr lang="en-US" altLang="ko-KR" sz="17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! </a:t>
            </a:r>
            <a:r>
              <a:rPr lang="ko-KR" altLang="en-US" sz="17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 즉시 처리해주시기 바랍니다</a:t>
            </a:r>
            <a:r>
              <a:rPr lang="en-US" altLang="ko-KR" sz="17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.</a:t>
            </a:r>
            <a:endParaRPr lang="ko-KR" altLang="en-US" sz="17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3072C2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92696" y="6714237"/>
            <a:ext cx="58326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불가피하게 출퇴근 처리를 하지 못한 출근부가 있다면 </a:t>
            </a:r>
            <a:endParaRPr lang="en-US" altLang="ko-KR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기관 담당자에게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반드시 입력을 요청해주시기 바랍니다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※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출근부 예외등록 횟수 제한이 있으므로 활동 즉시 출퇴근 처리에 유의하여 주시기 바랍니다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grpSp>
        <p:nvGrpSpPr>
          <p:cNvPr id="47" name="그룹 46"/>
          <p:cNvGrpSpPr/>
          <p:nvPr/>
        </p:nvGrpSpPr>
        <p:grpSpPr>
          <a:xfrm>
            <a:off x="296652" y="1863278"/>
            <a:ext cx="6264695" cy="2420690"/>
            <a:chOff x="296652" y="718505"/>
            <a:chExt cx="6264695" cy="4357551"/>
          </a:xfrm>
        </p:grpSpPr>
        <p:sp>
          <p:nvSpPr>
            <p:cNvPr id="48" name="왼쪽 대괄호 47"/>
            <p:cNvSpPr/>
            <p:nvPr/>
          </p:nvSpPr>
          <p:spPr>
            <a:xfrm>
              <a:off x="296652" y="718505"/>
              <a:ext cx="186031" cy="4357551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bg1">
                  <a:lumMod val="5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왼쪽 대괄호 48"/>
            <p:cNvSpPr/>
            <p:nvPr/>
          </p:nvSpPr>
          <p:spPr>
            <a:xfrm rot="10800000">
              <a:off x="6375316" y="718505"/>
              <a:ext cx="186031" cy="4357551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bg1">
                  <a:lumMod val="5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297224" y="6039742"/>
            <a:ext cx="6264695" cy="2420690"/>
            <a:chOff x="296652" y="718505"/>
            <a:chExt cx="6264695" cy="4357551"/>
          </a:xfrm>
        </p:grpSpPr>
        <p:sp>
          <p:nvSpPr>
            <p:cNvPr id="51" name="왼쪽 대괄호 50"/>
            <p:cNvSpPr/>
            <p:nvPr/>
          </p:nvSpPr>
          <p:spPr>
            <a:xfrm>
              <a:off x="296652" y="718505"/>
              <a:ext cx="186031" cy="4357551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bg1">
                  <a:lumMod val="5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왼쪽 대괄호 51"/>
            <p:cNvSpPr/>
            <p:nvPr/>
          </p:nvSpPr>
          <p:spPr>
            <a:xfrm rot="10800000">
              <a:off x="6375316" y="718505"/>
              <a:ext cx="186031" cy="4357551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bg1">
                  <a:lumMod val="5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63888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96"/>
            <a:ext cx="1768752" cy="5519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00300" y="1763688"/>
            <a:ext cx="2057400" cy="2057400"/>
            <a:chOff x="1172592" y="2387600"/>
            <a:chExt cx="2360960" cy="2360960"/>
          </a:xfrm>
        </p:grpSpPr>
        <p:sp>
          <p:nvSpPr>
            <p:cNvPr id="5" name="타원 4"/>
            <p:cNvSpPr/>
            <p:nvPr/>
          </p:nvSpPr>
          <p:spPr>
            <a:xfrm>
              <a:off x="1172592" y="2387600"/>
              <a:ext cx="2360960" cy="2360960"/>
            </a:xfrm>
            <a:prstGeom prst="ellipse">
              <a:avLst/>
            </a:prstGeom>
            <a:solidFill>
              <a:srgbClr val="028BE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1344960" y="2559968"/>
              <a:ext cx="2016224" cy="2016224"/>
            </a:xfrm>
            <a:prstGeom prst="ellipse">
              <a:avLst/>
            </a:prstGeom>
            <a:solidFill>
              <a:srgbClr val="028BE8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66987" y="2192224"/>
            <a:ext cx="1124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spc="-300" dirty="0">
                <a:solidFill>
                  <a:schemeClr val="bg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14</a:t>
            </a:r>
            <a:endParaRPr lang="ko-KR" altLang="en-US" sz="7200" b="1" spc="-300" dirty="0">
              <a:solidFill>
                <a:schemeClr val="bg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4500" y="4492170"/>
            <a:ext cx="2509021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32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76CB9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자주 묻는 질문</a:t>
            </a:r>
            <a:endParaRPr lang="en-US" altLang="ko-KR" sz="32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176CB9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357000" y="3979485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57000" y="4281882"/>
            <a:ext cx="144000" cy="144000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1" y="124787"/>
            <a:ext cx="1700808" cy="440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60848" y="5176913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사업 신청 관련 질문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122" y="6273465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4)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업무스케줄 관련 질문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0848" y="6643099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5)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입력방법</a:t>
            </a: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채널</a:t>
            </a: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관련 질문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73AFAA-F564-488F-9C21-C434EFA80106}"/>
              </a:ext>
            </a:extLst>
          </p:cNvPr>
          <p:cNvSpPr txBox="1"/>
          <p:nvPr/>
        </p:nvSpPr>
        <p:spPr>
          <a:xfrm>
            <a:off x="2060848" y="7012431"/>
            <a:ext cx="319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6)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활동시간 및 내용 관련 질문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47DD06-981E-4647-AACC-257355D49CD8}"/>
              </a:ext>
            </a:extLst>
          </p:cNvPr>
          <p:cNvSpPr txBox="1"/>
          <p:nvPr/>
        </p:nvSpPr>
        <p:spPr>
          <a:xfrm>
            <a:off x="2060848" y="7380312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7)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위치기반</a:t>
            </a:r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(GPS)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관련 질문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5D0CB-D61E-4DEB-A013-4F5EEF7C7855}"/>
              </a:ext>
            </a:extLst>
          </p:cNvPr>
          <p:cNvSpPr txBox="1"/>
          <p:nvPr/>
        </p:nvSpPr>
        <p:spPr>
          <a:xfrm>
            <a:off x="2060848" y="552929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지원 자격 관련 질문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D97401-3362-4E8D-98F1-AC9E8BC67752}"/>
              </a:ext>
            </a:extLst>
          </p:cNvPr>
          <p:cNvSpPr txBox="1"/>
          <p:nvPr/>
        </p:nvSpPr>
        <p:spPr>
          <a:xfrm>
            <a:off x="2060848" y="5879295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3) </a:t>
            </a:r>
            <a:r>
              <a: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희망근로지 신청 관련 질문</a:t>
            </a:r>
            <a:endParaRPr lang="ko-KR" altLang="en-US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858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97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09082" y="1189801"/>
            <a:ext cx="6639835" cy="3382199"/>
          </a:xfrm>
          <a:prstGeom prst="roundRect">
            <a:avLst>
              <a:gd name="adj" fmla="val 0"/>
            </a:avLst>
          </a:prstGeom>
          <a:solidFill>
            <a:srgbClr val="C2E6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" name="Picture 5" descr="C:\Users\p_sangjin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" y="1448350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_sangjin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79" y="2966832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79516" y="1774005"/>
            <a:ext cx="5338279" cy="691166"/>
          </a:xfrm>
          <a:prstGeom prst="roundRect">
            <a:avLst>
              <a:gd name="adj" fmla="val 135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장학재단 홈페이지에 접속하여  사업을 신청하려고 하니  교사대생 등 대학생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 항목이 선택할 수 없게  비활성화 되어 있습니다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어떻게 하나요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6763" y="1363347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97560" y="3184718"/>
            <a:ext cx="5400945" cy="1127982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 담당자 분께서 관리자 포털을 이용하여  교사대생 등 대학생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사업의 신청기간을  설정해주실 수  있습니다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소속 대학의 교사대생 등 대학생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 신청기간이 어떻게 설정되어있는지 소속 대학으로 문의하여 주시기 바랍니다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이등변 삼각형 8"/>
          <p:cNvSpPr/>
          <p:nvPr/>
        </p:nvSpPr>
        <p:spPr>
          <a:xfrm rot="5400000">
            <a:off x="5604505" y="3330881"/>
            <a:ext cx="216025" cy="24473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5400000" flipV="1">
            <a:off x="1077465" y="1828764"/>
            <a:ext cx="216025" cy="2593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38967" y="2756367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C:\Users\p_sangjin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2" y="5147916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p_sangjin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37" y="6733203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1117015" y="5408629"/>
            <a:ext cx="5339742" cy="600224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신청기간이 정상적으로 설정되어있는데 </a:t>
            </a:r>
            <a:r>
              <a:rPr lang="en-US" altLang="ko-KR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혹은 신청기간을 재설정 하였음에도</a:t>
            </a:r>
            <a:r>
              <a:rPr lang="en-US" altLang="ko-KR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홈페이지에서 교사대생 등 대학생 </a:t>
            </a:r>
            <a:r>
              <a:rPr lang="ko-KR" altLang="en-US" sz="1400" spc="-17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사업이 비활성화 되어있어요</a:t>
            </a:r>
            <a:r>
              <a:rPr lang="en-US" altLang="ko-KR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  <a:endParaRPr lang="ko-KR" altLang="en-US" sz="1400" spc="-1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67482" y="6934188"/>
            <a:ext cx="5400945" cy="1310220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교사대생 등 대학생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사업은 연간사업입니다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해당 년도에 한번이라도 교사대생 등 대학생 </a:t>
            </a:r>
            <a:r>
              <a:rPr lang="ko-KR" altLang="en-US" sz="1400" spc="-15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사업에 참여신청을 한 적이 있다면 이미 본인이 사업 참여를 신청한 기신청자가 아닌지 소속 대학담당자를 통해 확인해주시기 바랍니다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400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이등변 삼각형 15"/>
          <p:cNvSpPr/>
          <p:nvPr/>
        </p:nvSpPr>
        <p:spPr>
          <a:xfrm rot="5400000">
            <a:off x="5574427" y="7119105"/>
            <a:ext cx="216025" cy="244739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이등변 삼각형 16"/>
          <p:cNvSpPr/>
          <p:nvPr/>
        </p:nvSpPr>
        <p:spPr>
          <a:xfrm rot="5400000" flipV="1">
            <a:off x="1014964" y="5490671"/>
            <a:ext cx="216025" cy="259317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624123" y="6552549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55819" y="5032553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652" y="154112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사업 신청 관련 질문</a:t>
            </a:r>
          </a:p>
        </p:txBody>
      </p:sp>
    </p:spTree>
    <p:extLst>
      <p:ext uri="{BB962C8B-B14F-4D97-AF65-F5344CB8AC3E}">
        <p14:creationId xmlns:p14="http://schemas.microsoft.com/office/powerpoint/2010/main" val="21985862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98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09083" y="1199399"/>
            <a:ext cx="6639835" cy="3885791"/>
          </a:xfrm>
          <a:prstGeom prst="roundRect">
            <a:avLst>
              <a:gd name="adj" fmla="val 0"/>
            </a:avLst>
          </a:prstGeom>
          <a:solidFill>
            <a:srgbClr val="C2E6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" name="Picture 5" descr="C:\Users\p_sangjin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" y="1548709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_sangjin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07" y="3167028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79516" y="1874364"/>
            <a:ext cx="5338279" cy="581485"/>
          </a:xfrm>
          <a:prstGeom prst="roundRect">
            <a:avLst>
              <a:gd name="adj" fmla="val 135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신청시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제출서류를 업로드 하는 부분이 있는데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여기엔 어떤 서류를 올려야 하나요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6763" y="1463706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04988" y="3424945"/>
            <a:ext cx="5400945" cy="847469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제출서류는 신청 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대학에서 별도로 요청한 서류를 올리시면 됩니다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</p:txBody>
      </p:sp>
      <p:sp>
        <p:nvSpPr>
          <p:cNvPr id="9" name="이등변 삼각형 8"/>
          <p:cNvSpPr/>
          <p:nvPr/>
        </p:nvSpPr>
        <p:spPr>
          <a:xfrm rot="5400000">
            <a:off x="5711933" y="3531077"/>
            <a:ext cx="216025" cy="24473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5400000" flipV="1">
            <a:off x="1077465" y="1929123"/>
            <a:ext cx="216025" cy="2593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946395" y="2956563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652" y="154112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사업 신청 관련 질문</a:t>
            </a:r>
          </a:p>
        </p:txBody>
      </p:sp>
    </p:spTree>
    <p:extLst>
      <p:ext uri="{BB962C8B-B14F-4D97-AF65-F5344CB8AC3E}">
        <p14:creationId xmlns:p14="http://schemas.microsoft.com/office/powerpoint/2010/main" val="26369727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628900" y="8475134"/>
            <a:ext cx="1600200" cy="486833"/>
          </a:xfrm>
        </p:spPr>
        <p:txBody>
          <a:bodyPr/>
          <a:lstStyle/>
          <a:p>
            <a:pPr algn="ctr"/>
            <a:fld id="{D0F3FA74-85C4-4769-B310-89488C72C686}" type="slidenum">
              <a:rPr lang="ko-KR" altLang="en-US" smtClean="0"/>
              <a:pPr algn="ctr"/>
              <a:t>99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09083" y="1199399"/>
            <a:ext cx="6639835" cy="3372601"/>
          </a:xfrm>
          <a:prstGeom prst="roundRect">
            <a:avLst>
              <a:gd name="adj" fmla="val 0"/>
            </a:avLst>
          </a:prstGeom>
          <a:solidFill>
            <a:srgbClr val="C2E6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5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" name="Picture 5" descr="C:\Users\p_sangjin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" y="1548709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_sangjin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8" y="2754291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179516" y="1874364"/>
            <a:ext cx="5338279" cy="499478"/>
          </a:xfrm>
          <a:prstGeom prst="roundRect">
            <a:avLst>
              <a:gd name="adj" fmla="val 135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대학생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튜터링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사업은 별도의 성적기준이 있나요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6763" y="1463706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48779" y="2972177"/>
            <a:ext cx="5400945" cy="1127982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사대생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교육과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교직과정 포함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은 성적기준 제한이 없으며 일반대생의 경우 초중고교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튜터는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성적기준 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B0(80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점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/100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점 만점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이상 충족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 외 활동기관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튜터는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성적기준 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C0(70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점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/100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점 만점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이상을 충족해야 합니다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</p:txBody>
      </p:sp>
      <p:sp>
        <p:nvSpPr>
          <p:cNvPr id="9" name="이등변 삼각형 8"/>
          <p:cNvSpPr/>
          <p:nvPr/>
        </p:nvSpPr>
        <p:spPr>
          <a:xfrm rot="5400000">
            <a:off x="5655724" y="3118340"/>
            <a:ext cx="216025" cy="24473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5400000" flipV="1">
            <a:off x="1077465" y="1929123"/>
            <a:ext cx="216025" cy="2593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90186" y="2543826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C:\Users\p_sangjin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2" y="5265955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p_sangjin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71" y="6887360"/>
            <a:ext cx="764034" cy="7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1171725" y="5526668"/>
            <a:ext cx="5339742" cy="600224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 도중 휴학할 경우에도 계속 활동할 수 있나요</a:t>
            </a:r>
            <a:r>
              <a:rPr lang="en-US" altLang="ko-KR" sz="1400" spc="-1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1400" spc="-1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76416" y="7088345"/>
            <a:ext cx="5400945" cy="661103"/>
          </a:xfrm>
          <a:prstGeom prst="roundRect">
            <a:avLst>
              <a:gd name="adj" fmla="val 13506"/>
            </a:avLst>
          </a:prstGeom>
          <a:solidFill>
            <a:srgbClr val="C2E6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휴학생의 경우 지원 제외 대상이므로 학적변동 발생 당일까지 활동한 내역에 대해 인정이 가능합니다</a:t>
            </a:r>
            <a:r>
              <a:rPr lang="en-US" altLang="ko-KR" sz="1400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400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이등변 삼각형 15"/>
          <p:cNvSpPr/>
          <p:nvPr/>
        </p:nvSpPr>
        <p:spPr>
          <a:xfrm rot="5400000">
            <a:off x="5583361" y="7273262"/>
            <a:ext cx="216025" cy="244739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이등변 삼각형 16"/>
          <p:cNvSpPr/>
          <p:nvPr/>
        </p:nvSpPr>
        <p:spPr>
          <a:xfrm rot="5400000" flipV="1">
            <a:off x="1069674" y="5608710"/>
            <a:ext cx="216025" cy="259317"/>
          </a:xfrm>
          <a:prstGeom prst="triangle">
            <a:avLst>
              <a:gd name="adj" fmla="val 0"/>
            </a:avLst>
          </a:prstGeom>
          <a:solidFill>
            <a:srgbClr val="C2E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633057" y="6706706"/>
            <a:ext cx="9717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Answer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110529" y="5150592"/>
            <a:ext cx="10951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Question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652" y="154112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2) </a:t>
            </a:r>
            <a:r>
              <a:rPr lang="ko-KR" altLang="en-US" sz="20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3072C2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지원 자격 관련 질문</a:t>
            </a:r>
          </a:p>
        </p:txBody>
      </p:sp>
    </p:spTree>
    <p:extLst>
      <p:ext uri="{BB962C8B-B14F-4D97-AF65-F5344CB8AC3E}">
        <p14:creationId xmlns:p14="http://schemas.microsoft.com/office/powerpoint/2010/main" val="3191273889"/>
      </p:ext>
    </p:extLst>
  </p:cSld>
  <p:clrMapOvr>
    <a:masterClrMapping/>
  </p:clrMapOvr>
</p:sld>
</file>

<file path=ppt/theme/theme1.xml><?xml version="1.0" encoding="utf-8"?>
<a:theme xmlns:a="http://schemas.openxmlformats.org/drawingml/2006/main" name="2017 국가 교육근로 관리자포털 매뉴얼(17112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mtClean="0">
            <a:ln>
              <a:solidFill>
                <a:schemeClr val="tx1">
                  <a:alpha val="0"/>
                </a:schemeClr>
              </a:solidFill>
            </a:ln>
            <a:latin typeface="함초롬돋움" panose="020B0504000101010101" pitchFamily="50" charset="-127"/>
            <a:ea typeface="함초롬돋움" panose="020B0504000101010101" pitchFamily="50" charset="-127"/>
            <a:cs typeface="함초롬돋움" panose="020B0504000101010101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국가 교육근로 관리자포털 매뉴얼(171121)</Template>
  <TotalTime>113452</TotalTime>
  <Words>5610</Words>
  <Application>Microsoft Office PowerPoint</Application>
  <PresentationFormat>화면 슬라이드 쇼(4:3)</PresentationFormat>
  <Paragraphs>1210</Paragraphs>
  <Slides>108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108</vt:i4>
      </vt:variant>
    </vt:vector>
  </HeadingPairs>
  <TitlesOfParts>
    <vt:vector size="114" baseType="lpstr">
      <vt:lpstr>나눔바른고딕</vt:lpstr>
      <vt:lpstr>돋움</vt:lpstr>
      <vt:lpstr>맑은 고딕</vt:lpstr>
      <vt:lpstr>함초롬돋움</vt:lpstr>
      <vt:lpstr>Arial</vt:lpstr>
      <vt:lpstr>2017 국가 교육근로 관리자포털 매뉴얼(171121)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김단지</cp:lastModifiedBy>
  <cp:revision>340</cp:revision>
  <cp:lastPrinted>2022-02-16T01:04:25Z</cp:lastPrinted>
  <dcterms:created xsi:type="dcterms:W3CDTF">2017-12-22T00:13:17Z</dcterms:created>
  <dcterms:modified xsi:type="dcterms:W3CDTF">2022-03-11T00:47:20Z</dcterms:modified>
</cp:coreProperties>
</file>