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League Spartan"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png"/><Relationship Id="rId2" Type="http://schemas.openxmlformats.org/officeDocument/2006/relationships/image" Target="../media/image1.png"/><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5" Type="http://schemas.openxmlformats.org/officeDocument/2006/relationships/image" Target="../media/image74.jpe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32.jpeg"/><Relationship Id="rId4" Type="http://schemas.openxmlformats.org/officeDocument/2006/relationships/image" Target="../media/image27.pn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10094" t="31416" b="29643"/>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200829" y="1554589"/>
            <a:ext cx="3886342" cy="3886327"/>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t="-5401" b="-5401"/>
              </a:stretch>
            </a:blipFill>
          </p:spPr>
        </p:sp>
      </p:grpSp>
      <p:sp>
        <p:nvSpPr>
          <p:cNvPr id="4" name="TextBox 4"/>
          <p:cNvSpPr txBox="1"/>
          <p:nvPr/>
        </p:nvSpPr>
        <p:spPr>
          <a:xfrm>
            <a:off x="1846673" y="5943855"/>
            <a:ext cx="14594654" cy="1493572"/>
          </a:xfrm>
          <a:prstGeom prst="rect">
            <a:avLst/>
          </a:prstGeom>
        </p:spPr>
        <p:txBody>
          <a:bodyPr lIns="0" tIns="0" rIns="0" bIns="0" rtlCol="0" anchor="t">
            <a:spAutoFit/>
          </a:bodyPr>
          <a:lstStyle/>
          <a:p>
            <a:pPr algn="ctr">
              <a:lnSpc>
                <a:spcPts val="12275"/>
              </a:lnSpc>
              <a:spcBef>
                <a:spcPct val="0"/>
              </a:spcBef>
            </a:pPr>
            <a:r>
              <a:rPr lang="en-US" sz="8768">
                <a:solidFill>
                  <a:srgbClr val="1825AA"/>
                </a:solidFill>
                <a:latin typeface="League Spartan"/>
              </a:rPr>
              <a:t>The Rhodes Scholarship</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2854" y="1243760"/>
            <a:ext cx="7799511" cy="77994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grpSp>
        <p:nvGrpSpPr>
          <p:cNvPr id="4" name="Group 4"/>
          <p:cNvGrpSpPr>
            <a:grpSpLocks noChangeAspect="1"/>
          </p:cNvGrpSpPr>
          <p:nvPr/>
        </p:nvGrpSpPr>
        <p:grpSpPr>
          <a:xfrm>
            <a:off x="10162392" y="1398469"/>
            <a:ext cx="7799511" cy="77994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sp>
        <p:nvSpPr>
          <p:cNvPr id="6" name="TextBox 6"/>
          <p:cNvSpPr txBox="1"/>
          <p:nvPr/>
        </p:nvSpPr>
        <p:spPr>
          <a:xfrm>
            <a:off x="10979042" y="2933977"/>
            <a:ext cx="6166212" cy="5371468"/>
          </a:xfrm>
          <a:prstGeom prst="rect">
            <a:avLst/>
          </a:prstGeom>
        </p:spPr>
        <p:txBody>
          <a:bodyPr lIns="0" tIns="0" rIns="0" bIns="0" rtlCol="0" anchor="t">
            <a:spAutoFit/>
          </a:bodyPr>
          <a:lstStyle/>
          <a:p>
            <a:pPr algn="ctr">
              <a:lnSpc>
                <a:spcPts val="3556"/>
              </a:lnSpc>
            </a:pPr>
            <a:endParaRPr/>
          </a:p>
          <a:p>
            <a:pPr algn="ctr">
              <a:lnSpc>
                <a:spcPts val="3556"/>
              </a:lnSpc>
            </a:pPr>
            <a:r>
              <a:rPr lang="en-US" sz="2964">
                <a:solidFill>
                  <a:srgbClr val="000000"/>
                </a:solidFill>
                <a:latin typeface="League Spartan"/>
              </a:rPr>
              <a:t>We welcome applications from talented young persons of diverse backgrounds. Selection is made without regard to gender, gender identity, marital status, sexual orientation, race, ethnic origin, colour, religion, social background, caste, or disability.</a:t>
            </a:r>
          </a:p>
          <a:p>
            <a:pPr algn="ctr">
              <a:lnSpc>
                <a:spcPts val="3556"/>
              </a:lnSpc>
            </a:pPr>
            <a:endParaRPr lang="en-US" sz="2964">
              <a:solidFill>
                <a:srgbClr val="000000"/>
              </a:solidFill>
              <a:latin typeface="League Spartan"/>
            </a:endParaRPr>
          </a:p>
        </p:txBody>
      </p:sp>
      <p:grpSp>
        <p:nvGrpSpPr>
          <p:cNvPr id="7" name="Group 7"/>
          <p:cNvGrpSpPr/>
          <p:nvPr/>
        </p:nvGrpSpPr>
        <p:grpSpPr>
          <a:xfrm>
            <a:off x="8473852" y="5143500"/>
            <a:ext cx="1454596" cy="309418"/>
            <a:chOff x="0" y="0"/>
            <a:chExt cx="8710765" cy="1852930"/>
          </a:xfrm>
        </p:grpSpPr>
        <p:sp>
          <p:nvSpPr>
            <p:cNvPr id="8" name="Freeform 8"/>
            <p:cNvSpPr/>
            <p:nvPr/>
          </p:nvSpPr>
          <p:spPr>
            <a:xfrm>
              <a:off x="0" y="0"/>
              <a:ext cx="8710764" cy="1854200"/>
            </a:xfrm>
            <a:custGeom>
              <a:avLst/>
              <a:gdLst/>
              <a:ahLst/>
              <a:cxnLst/>
              <a:rect l="l" t="t" r="r" b="b"/>
              <a:pathLst>
                <a:path w="8710764" h="1854200">
                  <a:moveTo>
                    <a:pt x="8610435" y="739140"/>
                  </a:moveTo>
                  <a:lnTo>
                    <a:pt x="7689685" y="49530"/>
                  </a:lnTo>
                  <a:cubicBezTo>
                    <a:pt x="7645235" y="16510"/>
                    <a:pt x="7596975" y="0"/>
                    <a:pt x="7547445" y="0"/>
                  </a:cubicBezTo>
                  <a:cubicBezTo>
                    <a:pt x="7442035" y="0"/>
                    <a:pt x="7364564" y="81280"/>
                    <a:pt x="7364564" y="194310"/>
                  </a:cubicBezTo>
                  <a:lnTo>
                    <a:pt x="7364564" y="605790"/>
                  </a:lnTo>
                  <a:lnTo>
                    <a:pt x="313690" y="605790"/>
                  </a:lnTo>
                  <a:cubicBezTo>
                    <a:pt x="139700" y="609600"/>
                    <a:pt x="0" y="751840"/>
                    <a:pt x="0" y="927100"/>
                  </a:cubicBezTo>
                  <a:cubicBezTo>
                    <a:pt x="0" y="1102360"/>
                    <a:pt x="139700" y="1244600"/>
                    <a:pt x="313690" y="1248410"/>
                  </a:cubicBezTo>
                  <a:lnTo>
                    <a:pt x="7364564" y="1248410"/>
                  </a:lnTo>
                  <a:lnTo>
                    <a:pt x="7364564" y="1659890"/>
                  </a:lnTo>
                  <a:cubicBezTo>
                    <a:pt x="7364564" y="1772920"/>
                    <a:pt x="7442035" y="1854200"/>
                    <a:pt x="7547445" y="1854200"/>
                  </a:cubicBezTo>
                  <a:cubicBezTo>
                    <a:pt x="7596975" y="1854200"/>
                    <a:pt x="7645235" y="1836420"/>
                    <a:pt x="7689685" y="1803400"/>
                  </a:cubicBezTo>
                  <a:lnTo>
                    <a:pt x="8610435" y="1115060"/>
                  </a:lnTo>
                  <a:cubicBezTo>
                    <a:pt x="8673935" y="1066800"/>
                    <a:pt x="8710764" y="998220"/>
                    <a:pt x="8710764" y="927100"/>
                  </a:cubicBezTo>
                  <a:cubicBezTo>
                    <a:pt x="8710764" y="854710"/>
                    <a:pt x="8673935" y="787400"/>
                    <a:pt x="8610435" y="739140"/>
                  </a:cubicBezTo>
                  <a:close/>
                </a:path>
              </a:pathLst>
            </a:custGeom>
            <a:solidFill>
              <a:srgbClr val="231F1F"/>
            </a:solidFill>
          </p:spPr>
        </p:sp>
      </p:grpSp>
      <p:pic>
        <p:nvPicPr>
          <p:cNvPr id="9" name="Picture 9"/>
          <p:cNvPicPr>
            <a:picLocks noChangeAspect="1"/>
          </p:cNvPicPr>
          <p:nvPr/>
        </p:nvPicPr>
        <p:blipFill>
          <a:blip r:embed="rId3"/>
          <a:srcRect/>
          <a:stretch>
            <a:fillRect/>
          </a:stretch>
        </p:blipFill>
        <p:spPr>
          <a:xfrm>
            <a:off x="3357108" y="6341803"/>
            <a:ext cx="1931002" cy="1931002"/>
          </a:xfrm>
          <a:prstGeom prst="rect">
            <a:avLst/>
          </a:prstGeom>
        </p:spPr>
      </p:pic>
      <p:pic>
        <p:nvPicPr>
          <p:cNvPr id="10" name="Picture 10"/>
          <p:cNvPicPr>
            <a:picLocks noChangeAspect="1"/>
          </p:cNvPicPr>
          <p:nvPr/>
        </p:nvPicPr>
        <p:blipFill>
          <a:blip r:embed="rId4"/>
          <a:srcRect/>
          <a:stretch>
            <a:fillRect/>
          </a:stretch>
        </p:blipFill>
        <p:spPr>
          <a:xfrm>
            <a:off x="13054448" y="710722"/>
            <a:ext cx="2015399" cy="2015399"/>
          </a:xfrm>
          <a:prstGeom prst="rect">
            <a:avLst/>
          </a:prstGeom>
        </p:spPr>
      </p:pic>
      <p:pic>
        <p:nvPicPr>
          <p:cNvPr id="11" name="Picture 11"/>
          <p:cNvPicPr>
            <a:picLocks noChangeAspect="1"/>
          </p:cNvPicPr>
          <p:nvPr/>
        </p:nvPicPr>
        <p:blipFill>
          <a:blip r:embed="rId5"/>
          <a:srcRect/>
          <a:stretch>
            <a:fillRect/>
          </a:stretch>
        </p:blipFill>
        <p:spPr>
          <a:xfrm>
            <a:off x="9789340" y="7307304"/>
            <a:ext cx="2379403" cy="2379403"/>
          </a:xfrm>
          <a:prstGeom prst="rect">
            <a:avLst/>
          </a:prstGeom>
        </p:spPr>
      </p:pic>
      <p:sp>
        <p:nvSpPr>
          <p:cNvPr id="12" name="TextBox 12"/>
          <p:cNvSpPr txBox="1"/>
          <p:nvPr/>
        </p:nvSpPr>
        <p:spPr>
          <a:xfrm>
            <a:off x="2314905" y="3442235"/>
            <a:ext cx="4015408" cy="2899568"/>
          </a:xfrm>
          <a:prstGeom prst="rect">
            <a:avLst/>
          </a:prstGeom>
        </p:spPr>
        <p:txBody>
          <a:bodyPr lIns="0" tIns="0" rIns="0" bIns="0" rtlCol="0" anchor="t">
            <a:spAutoFit/>
          </a:bodyPr>
          <a:lstStyle/>
          <a:p>
            <a:pPr algn="ctr">
              <a:lnSpc>
                <a:spcPts val="3840"/>
              </a:lnSpc>
            </a:pPr>
            <a:endParaRPr/>
          </a:p>
          <a:p>
            <a:pPr algn="ctr">
              <a:lnSpc>
                <a:spcPts val="3840"/>
              </a:lnSpc>
            </a:pPr>
            <a:r>
              <a:rPr lang="en-US" sz="3200">
                <a:solidFill>
                  <a:srgbClr val="000000"/>
                </a:solidFill>
                <a:latin typeface="League Spartan"/>
              </a:rPr>
              <a:t>I’m not the type of person who can win a Rhodes Scholarship.</a:t>
            </a:r>
          </a:p>
          <a:p>
            <a:pPr algn="ctr">
              <a:lnSpc>
                <a:spcPts val="3840"/>
              </a:lnSpc>
            </a:pPr>
            <a:endParaRPr lang="en-US" sz="3200">
              <a:solidFill>
                <a:srgbClr val="000000"/>
              </a:solidFill>
              <a:latin typeface="League Spartan"/>
            </a:endParaRPr>
          </a:p>
        </p:txBody>
      </p:sp>
      <p:sp>
        <p:nvSpPr>
          <p:cNvPr id="13" name="TextBox 13"/>
          <p:cNvSpPr txBox="1"/>
          <p:nvPr/>
        </p:nvSpPr>
        <p:spPr>
          <a:xfrm>
            <a:off x="2029075" y="2876827"/>
            <a:ext cx="4587068" cy="565408"/>
          </a:xfrm>
          <a:prstGeom prst="rect">
            <a:avLst/>
          </a:prstGeom>
        </p:spPr>
        <p:txBody>
          <a:bodyPr lIns="0" tIns="0" rIns="0" bIns="0" rtlCol="0" anchor="t">
            <a:spAutoFit/>
          </a:bodyPr>
          <a:lstStyle/>
          <a:p>
            <a:pPr algn="ctr">
              <a:lnSpc>
                <a:spcPts val="4684"/>
              </a:lnSpc>
              <a:spcBef>
                <a:spcPct val="0"/>
              </a:spcBef>
            </a:pPr>
            <a:r>
              <a:rPr lang="en-US" sz="3345">
                <a:solidFill>
                  <a:srgbClr val="1825AA"/>
                </a:solidFill>
                <a:latin typeface="League Spartan"/>
              </a:rPr>
              <a:t>Myth Number 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2854" y="1243760"/>
            <a:ext cx="7799511" cy="77994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4" name="Group 4"/>
          <p:cNvGrpSpPr>
            <a:grpSpLocks noChangeAspect="1"/>
          </p:cNvGrpSpPr>
          <p:nvPr/>
        </p:nvGrpSpPr>
        <p:grpSpPr>
          <a:xfrm>
            <a:off x="10162392" y="1398469"/>
            <a:ext cx="7799511" cy="77994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6" name="Group 6"/>
          <p:cNvGrpSpPr/>
          <p:nvPr/>
        </p:nvGrpSpPr>
        <p:grpSpPr>
          <a:xfrm>
            <a:off x="8473852" y="5143500"/>
            <a:ext cx="1454596" cy="309418"/>
            <a:chOff x="0" y="0"/>
            <a:chExt cx="8710765" cy="1852930"/>
          </a:xfrm>
        </p:grpSpPr>
        <p:sp>
          <p:nvSpPr>
            <p:cNvPr id="7" name="Freeform 7"/>
            <p:cNvSpPr/>
            <p:nvPr/>
          </p:nvSpPr>
          <p:spPr>
            <a:xfrm>
              <a:off x="0" y="0"/>
              <a:ext cx="8710764" cy="1854200"/>
            </a:xfrm>
            <a:custGeom>
              <a:avLst/>
              <a:gdLst/>
              <a:ahLst/>
              <a:cxnLst/>
              <a:rect l="l" t="t" r="r" b="b"/>
              <a:pathLst>
                <a:path w="8710764" h="1854200">
                  <a:moveTo>
                    <a:pt x="8610435" y="739140"/>
                  </a:moveTo>
                  <a:lnTo>
                    <a:pt x="7689685" y="49530"/>
                  </a:lnTo>
                  <a:cubicBezTo>
                    <a:pt x="7645235" y="16510"/>
                    <a:pt x="7596975" y="0"/>
                    <a:pt x="7547445" y="0"/>
                  </a:cubicBezTo>
                  <a:cubicBezTo>
                    <a:pt x="7442035" y="0"/>
                    <a:pt x="7364564" y="81280"/>
                    <a:pt x="7364564" y="194310"/>
                  </a:cubicBezTo>
                  <a:lnTo>
                    <a:pt x="7364564" y="605790"/>
                  </a:lnTo>
                  <a:lnTo>
                    <a:pt x="313690" y="605790"/>
                  </a:lnTo>
                  <a:cubicBezTo>
                    <a:pt x="139700" y="609600"/>
                    <a:pt x="0" y="751840"/>
                    <a:pt x="0" y="927100"/>
                  </a:cubicBezTo>
                  <a:cubicBezTo>
                    <a:pt x="0" y="1102360"/>
                    <a:pt x="139700" y="1244600"/>
                    <a:pt x="313690" y="1248410"/>
                  </a:cubicBezTo>
                  <a:lnTo>
                    <a:pt x="7364564" y="1248410"/>
                  </a:lnTo>
                  <a:lnTo>
                    <a:pt x="7364564" y="1659890"/>
                  </a:lnTo>
                  <a:cubicBezTo>
                    <a:pt x="7364564" y="1772920"/>
                    <a:pt x="7442035" y="1854200"/>
                    <a:pt x="7547445" y="1854200"/>
                  </a:cubicBezTo>
                  <a:cubicBezTo>
                    <a:pt x="7596975" y="1854200"/>
                    <a:pt x="7645235" y="1836420"/>
                    <a:pt x="7689685" y="1803400"/>
                  </a:cubicBezTo>
                  <a:lnTo>
                    <a:pt x="8610435" y="1115060"/>
                  </a:lnTo>
                  <a:cubicBezTo>
                    <a:pt x="8673935" y="1066800"/>
                    <a:pt x="8710764" y="998220"/>
                    <a:pt x="8710764" y="927100"/>
                  </a:cubicBezTo>
                  <a:cubicBezTo>
                    <a:pt x="8710764" y="854710"/>
                    <a:pt x="8673935" y="787400"/>
                    <a:pt x="8610435" y="739140"/>
                  </a:cubicBezTo>
                  <a:close/>
                </a:path>
              </a:pathLst>
            </a:custGeom>
            <a:solidFill>
              <a:srgbClr val="231F1F"/>
            </a:solidFill>
          </p:spPr>
        </p:sp>
      </p:grpSp>
      <p:pic>
        <p:nvPicPr>
          <p:cNvPr id="8" name="Picture 8"/>
          <p:cNvPicPr>
            <a:picLocks noChangeAspect="1"/>
          </p:cNvPicPr>
          <p:nvPr/>
        </p:nvPicPr>
        <p:blipFill>
          <a:blip r:embed="rId3"/>
          <a:srcRect/>
          <a:stretch>
            <a:fillRect/>
          </a:stretch>
        </p:blipFill>
        <p:spPr>
          <a:xfrm>
            <a:off x="3357108" y="6341803"/>
            <a:ext cx="1931002" cy="1931002"/>
          </a:xfrm>
          <a:prstGeom prst="rect">
            <a:avLst/>
          </a:prstGeom>
        </p:spPr>
      </p:pic>
      <p:pic>
        <p:nvPicPr>
          <p:cNvPr id="9" name="Picture 9"/>
          <p:cNvPicPr>
            <a:picLocks noChangeAspect="1"/>
          </p:cNvPicPr>
          <p:nvPr/>
        </p:nvPicPr>
        <p:blipFill>
          <a:blip r:embed="rId4"/>
          <a:srcRect/>
          <a:stretch>
            <a:fillRect/>
          </a:stretch>
        </p:blipFill>
        <p:spPr>
          <a:xfrm>
            <a:off x="13054448" y="710722"/>
            <a:ext cx="2015399" cy="2015399"/>
          </a:xfrm>
          <a:prstGeom prst="rect">
            <a:avLst/>
          </a:prstGeom>
        </p:spPr>
      </p:pic>
      <p:sp>
        <p:nvSpPr>
          <p:cNvPr id="10" name="TextBox 10"/>
          <p:cNvSpPr txBox="1"/>
          <p:nvPr/>
        </p:nvSpPr>
        <p:spPr>
          <a:xfrm>
            <a:off x="11489557" y="2980250"/>
            <a:ext cx="5145180" cy="5114381"/>
          </a:xfrm>
          <a:prstGeom prst="rect">
            <a:avLst/>
          </a:prstGeom>
        </p:spPr>
        <p:txBody>
          <a:bodyPr lIns="0" tIns="0" rIns="0" bIns="0" rtlCol="0" anchor="t">
            <a:spAutoFit/>
          </a:bodyPr>
          <a:lstStyle/>
          <a:p>
            <a:pPr algn="ctr">
              <a:lnSpc>
                <a:spcPts val="3694"/>
              </a:lnSpc>
            </a:pPr>
            <a:endParaRPr/>
          </a:p>
          <a:p>
            <a:pPr algn="ctr">
              <a:lnSpc>
                <a:spcPts val="3694"/>
              </a:lnSpc>
            </a:pPr>
            <a:r>
              <a:rPr lang="en-US" sz="3078">
                <a:solidFill>
                  <a:srgbClr val="000000"/>
                </a:solidFill>
                <a:latin typeface="League Spartan"/>
              </a:rPr>
              <a:t>Academic ability is important as you will need to be able to gain entry to the</a:t>
            </a:r>
          </a:p>
          <a:p>
            <a:pPr algn="ctr">
              <a:lnSpc>
                <a:spcPts val="3694"/>
              </a:lnSpc>
            </a:pPr>
            <a:r>
              <a:rPr lang="en-US" sz="3078">
                <a:solidFill>
                  <a:srgbClr val="000000"/>
                </a:solidFill>
                <a:latin typeface="League Spartan"/>
              </a:rPr>
              <a:t>University of Oxford; however, equally important is your commitment to serve</a:t>
            </a:r>
          </a:p>
          <a:p>
            <a:pPr algn="ctr">
              <a:lnSpc>
                <a:spcPts val="3694"/>
              </a:lnSpc>
            </a:pPr>
            <a:r>
              <a:rPr lang="en-US" sz="3078">
                <a:solidFill>
                  <a:srgbClr val="000000"/>
                </a:solidFill>
                <a:latin typeface="League Spartan"/>
              </a:rPr>
              <a:t>others.</a:t>
            </a:r>
          </a:p>
          <a:p>
            <a:pPr algn="ctr">
              <a:lnSpc>
                <a:spcPts val="3694"/>
              </a:lnSpc>
            </a:pPr>
            <a:endParaRPr lang="en-US" sz="3078">
              <a:solidFill>
                <a:srgbClr val="000000"/>
              </a:solidFill>
              <a:latin typeface="League Spartan"/>
            </a:endParaRPr>
          </a:p>
        </p:txBody>
      </p:sp>
      <p:pic>
        <p:nvPicPr>
          <p:cNvPr id="11" name="Picture 11"/>
          <p:cNvPicPr>
            <a:picLocks noChangeAspect="1"/>
          </p:cNvPicPr>
          <p:nvPr/>
        </p:nvPicPr>
        <p:blipFill>
          <a:blip r:embed="rId5"/>
          <a:srcRect/>
          <a:stretch>
            <a:fillRect/>
          </a:stretch>
        </p:blipFill>
        <p:spPr>
          <a:xfrm>
            <a:off x="10423401" y="7307304"/>
            <a:ext cx="2132313" cy="2132313"/>
          </a:xfrm>
          <a:prstGeom prst="rect">
            <a:avLst/>
          </a:prstGeom>
        </p:spPr>
      </p:pic>
      <p:sp>
        <p:nvSpPr>
          <p:cNvPr id="12" name="TextBox 12"/>
          <p:cNvSpPr txBox="1"/>
          <p:nvPr/>
        </p:nvSpPr>
        <p:spPr>
          <a:xfrm>
            <a:off x="2029075" y="2923100"/>
            <a:ext cx="4587068" cy="565408"/>
          </a:xfrm>
          <a:prstGeom prst="rect">
            <a:avLst/>
          </a:prstGeom>
        </p:spPr>
        <p:txBody>
          <a:bodyPr lIns="0" tIns="0" rIns="0" bIns="0" rtlCol="0" anchor="t">
            <a:spAutoFit/>
          </a:bodyPr>
          <a:lstStyle/>
          <a:p>
            <a:pPr algn="ctr">
              <a:lnSpc>
                <a:spcPts val="4684"/>
              </a:lnSpc>
              <a:spcBef>
                <a:spcPct val="0"/>
              </a:spcBef>
            </a:pPr>
            <a:r>
              <a:rPr lang="en-US" sz="3345">
                <a:solidFill>
                  <a:srgbClr val="1825AA"/>
                </a:solidFill>
                <a:latin typeface="League Spartan"/>
              </a:rPr>
              <a:t>Myth Number Two</a:t>
            </a:r>
          </a:p>
        </p:txBody>
      </p:sp>
      <p:sp>
        <p:nvSpPr>
          <p:cNvPr id="13" name="TextBox 13"/>
          <p:cNvSpPr txBox="1"/>
          <p:nvPr/>
        </p:nvSpPr>
        <p:spPr>
          <a:xfrm>
            <a:off x="2314905" y="3810817"/>
            <a:ext cx="4015408" cy="1933045"/>
          </a:xfrm>
          <a:prstGeom prst="rect">
            <a:avLst/>
          </a:prstGeom>
        </p:spPr>
        <p:txBody>
          <a:bodyPr lIns="0" tIns="0" rIns="0" bIns="0" rtlCol="0" anchor="t">
            <a:spAutoFit/>
          </a:bodyPr>
          <a:lstStyle/>
          <a:p>
            <a:pPr algn="ctr">
              <a:lnSpc>
                <a:spcPts val="3840"/>
              </a:lnSpc>
            </a:pPr>
            <a:endParaRPr/>
          </a:p>
          <a:p>
            <a:pPr algn="ctr">
              <a:lnSpc>
                <a:spcPts val="3840"/>
              </a:lnSpc>
            </a:pPr>
            <a:r>
              <a:rPr lang="en-US" sz="3200">
                <a:solidFill>
                  <a:srgbClr val="000000"/>
                </a:solidFill>
                <a:latin typeface="League Spartan"/>
              </a:rPr>
              <a:t>I have to be top of my class.</a:t>
            </a:r>
          </a:p>
          <a:p>
            <a:pPr algn="ctr">
              <a:lnSpc>
                <a:spcPts val="3840"/>
              </a:lnSpc>
            </a:pPr>
            <a:endParaRPr lang="en-US" sz="3200">
              <a:solidFill>
                <a:srgbClr val="000000"/>
              </a:solidFill>
              <a:latin typeface="League Spart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2854" y="1243760"/>
            <a:ext cx="7799511" cy="77994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5C598"/>
            </a:solidFill>
          </p:spPr>
        </p:sp>
      </p:grpSp>
      <p:grpSp>
        <p:nvGrpSpPr>
          <p:cNvPr id="4" name="Group 4"/>
          <p:cNvGrpSpPr>
            <a:grpSpLocks noChangeAspect="1"/>
          </p:cNvGrpSpPr>
          <p:nvPr/>
        </p:nvGrpSpPr>
        <p:grpSpPr>
          <a:xfrm>
            <a:off x="10162392" y="1398469"/>
            <a:ext cx="7799511" cy="77994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5C598"/>
            </a:solidFill>
          </p:spPr>
        </p:sp>
      </p:grpSp>
      <p:grpSp>
        <p:nvGrpSpPr>
          <p:cNvPr id="6" name="Group 6"/>
          <p:cNvGrpSpPr/>
          <p:nvPr/>
        </p:nvGrpSpPr>
        <p:grpSpPr>
          <a:xfrm>
            <a:off x="8473852" y="5143500"/>
            <a:ext cx="1454596" cy="309418"/>
            <a:chOff x="0" y="0"/>
            <a:chExt cx="8710765" cy="1852930"/>
          </a:xfrm>
        </p:grpSpPr>
        <p:sp>
          <p:nvSpPr>
            <p:cNvPr id="7" name="Freeform 7"/>
            <p:cNvSpPr/>
            <p:nvPr/>
          </p:nvSpPr>
          <p:spPr>
            <a:xfrm>
              <a:off x="0" y="0"/>
              <a:ext cx="8710764" cy="1854200"/>
            </a:xfrm>
            <a:custGeom>
              <a:avLst/>
              <a:gdLst/>
              <a:ahLst/>
              <a:cxnLst/>
              <a:rect l="l" t="t" r="r" b="b"/>
              <a:pathLst>
                <a:path w="8710764" h="1854200">
                  <a:moveTo>
                    <a:pt x="8610435" y="739140"/>
                  </a:moveTo>
                  <a:lnTo>
                    <a:pt x="7689685" y="49530"/>
                  </a:lnTo>
                  <a:cubicBezTo>
                    <a:pt x="7645235" y="16510"/>
                    <a:pt x="7596975" y="0"/>
                    <a:pt x="7547445" y="0"/>
                  </a:cubicBezTo>
                  <a:cubicBezTo>
                    <a:pt x="7442035" y="0"/>
                    <a:pt x="7364564" y="81280"/>
                    <a:pt x="7364564" y="194310"/>
                  </a:cubicBezTo>
                  <a:lnTo>
                    <a:pt x="7364564" y="605790"/>
                  </a:lnTo>
                  <a:lnTo>
                    <a:pt x="313690" y="605790"/>
                  </a:lnTo>
                  <a:cubicBezTo>
                    <a:pt x="139700" y="609600"/>
                    <a:pt x="0" y="751840"/>
                    <a:pt x="0" y="927100"/>
                  </a:cubicBezTo>
                  <a:cubicBezTo>
                    <a:pt x="0" y="1102360"/>
                    <a:pt x="139700" y="1244600"/>
                    <a:pt x="313690" y="1248410"/>
                  </a:cubicBezTo>
                  <a:lnTo>
                    <a:pt x="7364564" y="1248410"/>
                  </a:lnTo>
                  <a:lnTo>
                    <a:pt x="7364564" y="1659890"/>
                  </a:lnTo>
                  <a:cubicBezTo>
                    <a:pt x="7364564" y="1772920"/>
                    <a:pt x="7442035" y="1854200"/>
                    <a:pt x="7547445" y="1854200"/>
                  </a:cubicBezTo>
                  <a:cubicBezTo>
                    <a:pt x="7596975" y="1854200"/>
                    <a:pt x="7645235" y="1836420"/>
                    <a:pt x="7689685" y="1803400"/>
                  </a:cubicBezTo>
                  <a:lnTo>
                    <a:pt x="8610435" y="1115060"/>
                  </a:lnTo>
                  <a:cubicBezTo>
                    <a:pt x="8673935" y="1066800"/>
                    <a:pt x="8710764" y="998220"/>
                    <a:pt x="8710764" y="927100"/>
                  </a:cubicBezTo>
                  <a:cubicBezTo>
                    <a:pt x="8710764" y="854710"/>
                    <a:pt x="8673935" y="787400"/>
                    <a:pt x="8610435" y="739140"/>
                  </a:cubicBezTo>
                  <a:close/>
                </a:path>
              </a:pathLst>
            </a:custGeom>
            <a:solidFill>
              <a:srgbClr val="231F1F"/>
            </a:solidFill>
          </p:spPr>
        </p:sp>
      </p:grpSp>
      <p:pic>
        <p:nvPicPr>
          <p:cNvPr id="8" name="Picture 8"/>
          <p:cNvPicPr>
            <a:picLocks noChangeAspect="1"/>
          </p:cNvPicPr>
          <p:nvPr/>
        </p:nvPicPr>
        <p:blipFill>
          <a:blip r:embed="rId3"/>
          <a:srcRect/>
          <a:stretch>
            <a:fillRect/>
          </a:stretch>
        </p:blipFill>
        <p:spPr>
          <a:xfrm>
            <a:off x="3357108" y="6341803"/>
            <a:ext cx="1931002" cy="1931002"/>
          </a:xfrm>
          <a:prstGeom prst="rect">
            <a:avLst/>
          </a:prstGeom>
        </p:spPr>
      </p:pic>
      <p:pic>
        <p:nvPicPr>
          <p:cNvPr id="9" name="Picture 9"/>
          <p:cNvPicPr>
            <a:picLocks noChangeAspect="1"/>
          </p:cNvPicPr>
          <p:nvPr/>
        </p:nvPicPr>
        <p:blipFill>
          <a:blip r:embed="rId4"/>
          <a:srcRect/>
          <a:stretch>
            <a:fillRect/>
          </a:stretch>
        </p:blipFill>
        <p:spPr>
          <a:xfrm>
            <a:off x="13054448" y="812451"/>
            <a:ext cx="2015399" cy="2015399"/>
          </a:xfrm>
          <a:prstGeom prst="rect">
            <a:avLst/>
          </a:prstGeom>
        </p:spPr>
      </p:pic>
      <p:sp>
        <p:nvSpPr>
          <p:cNvPr id="10" name="TextBox 10"/>
          <p:cNvSpPr txBox="1"/>
          <p:nvPr/>
        </p:nvSpPr>
        <p:spPr>
          <a:xfrm>
            <a:off x="2029075" y="2923100"/>
            <a:ext cx="4587068" cy="565408"/>
          </a:xfrm>
          <a:prstGeom prst="rect">
            <a:avLst/>
          </a:prstGeom>
        </p:spPr>
        <p:txBody>
          <a:bodyPr lIns="0" tIns="0" rIns="0" bIns="0" rtlCol="0" anchor="t">
            <a:spAutoFit/>
          </a:bodyPr>
          <a:lstStyle/>
          <a:p>
            <a:pPr algn="ctr">
              <a:lnSpc>
                <a:spcPts val="4684"/>
              </a:lnSpc>
              <a:spcBef>
                <a:spcPct val="0"/>
              </a:spcBef>
            </a:pPr>
            <a:r>
              <a:rPr lang="en-US" sz="3345">
                <a:solidFill>
                  <a:srgbClr val="1825AA"/>
                </a:solidFill>
                <a:latin typeface="League Spartan"/>
              </a:rPr>
              <a:t>Myth Number Three</a:t>
            </a:r>
          </a:p>
        </p:txBody>
      </p:sp>
      <p:sp>
        <p:nvSpPr>
          <p:cNvPr id="11" name="TextBox 11"/>
          <p:cNvSpPr txBox="1"/>
          <p:nvPr/>
        </p:nvSpPr>
        <p:spPr>
          <a:xfrm>
            <a:off x="1962480" y="3442235"/>
            <a:ext cx="4720258" cy="2899568"/>
          </a:xfrm>
          <a:prstGeom prst="rect">
            <a:avLst/>
          </a:prstGeom>
        </p:spPr>
        <p:txBody>
          <a:bodyPr lIns="0" tIns="0" rIns="0" bIns="0" rtlCol="0" anchor="t">
            <a:spAutoFit/>
          </a:bodyPr>
          <a:lstStyle/>
          <a:p>
            <a:pPr algn="ctr">
              <a:lnSpc>
                <a:spcPts val="3840"/>
              </a:lnSpc>
            </a:pPr>
            <a:endParaRPr/>
          </a:p>
          <a:p>
            <a:pPr algn="ctr">
              <a:lnSpc>
                <a:spcPts val="3840"/>
              </a:lnSpc>
            </a:pPr>
            <a:r>
              <a:rPr lang="en-US" sz="3200">
                <a:solidFill>
                  <a:srgbClr val="000000"/>
                </a:solidFill>
                <a:latin typeface="League Spartan"/>
              </a:rPr>
              <a:t>I can’t apply because my country is not listed as a Rhodes constituency.</a:t>
            </a:r>
          </a:p>
          <a:p>
            <a:pPr algn="ctr">
              <a:lnSpc>
                <a:spcPts val="3840"/>
              </a:lnSpc>
            </a:pPr>
            <a:endParaRPr lang="en-US" sz="3200">
              <a:solidFill>
                <a:srgbClr val="000000"/>
              </a:solidFill>
              <a:latin typeface="League Spartan"/>
            </a:endParaRPr>
          </a:p>
        </p:txBody>
      </p:sp>
      <p:sp>
        <p:nvSpPr>
          <p:cNvPr id="12" name="TextBox 12"/>
          <p:cNvSpPr txBox="1"/>
          <p:nvPr/>
        </p:nvSpPr>
        <p:spPr>
          <a:xfrm>
            <a:off x="11489557" y="3593143"/>
            <a:ext cx="5145180" cy="3719550"/>
          </a:xfrm>
          <a:prstGeom prst="rect">
            <a:avLst/>
          </a:prstGeom>
        </p:spPr>
        <p:txBody>
          <a:bodyPr lIns="0" tIns="0" rIns="0" bIns="0" rtlCol="0" anchor="t">
            <a:spAutoFit/>
          </a:bodyPr>
          <a:lstStyle/>
          <a:p>
            <a:pPr algn="ctr">
              <a:lnSpc>
                <a:spcPts val="3694"/>
              </a:lnSpc>
            </a:pPr>
            <a:endParaRPr/>
          </a:p>
          <a:p>
            <a:pPr algn="ctr">
              <a:lnSpc>
                <a:spcPts val="3694"/>
              </a:lnSpc>
            </a:pPr>
            <a:r>
              <a:rPr lang="en-US" sz="3078">
                <a:solidFill>
                  <a:srgbClr val="000000"/>
                </a:solidFill>
                <a:latin typeface="League Spartan"/>
              </a:rPr>
              <a:t>We now offer two Global Scholarships for anyone who does not meet the existing selection criteria for the current Rhodes constituencies.</a:t>
            </a:r>
          </a:p>
          <a:p>
            <a:pPr algn="ctr">
              <a:lnSpc>
                <a:spcPts val="3694"/>
              </a:lnSpc>
            </a:pPr>
            <a:endParaRPr lang="en-US" sz="3078">
              <a:solidFill>
                <a:srgbClr val="000000"/>
              </a:solidFill>
              <a:latin typeface="League Spartan"/>
            </a:endParaRPr>
          </a:p>
        </p:txBody>
      </p:sp>
      <p:pic>
        <p:nvPicPr>
          <p:cNvPr id="13" name="Picture 13"/>
          <p:cNvPicPr>
            <a:picLocks noChangeAspect="1"/>
          </p:cNvPicPr>
          <p:nvPr/>
        </p:nvPicPr>
        <p:blipFill>
          <a:blip r:embed="rId5"/>
          <a:srcRect/>
          <a:stretch>
            <a:fillRect/>
          </a:stretch>
        </p:blipFill>
        <p:spPr>
          <a:xfrm>
            <a:off x="10162392" y="7312693"/>
            <a:ext cx="1735936" cy="173593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2854" y="1243760"/>
            <a:ext cx="7799511" cy="77994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8C9F9"/>
            </a:solidFill>
          </p:spPr>
        </p:sp>
      </p:grpSp>
      <p:grpSp>
        <p:nvGrpSpPr>
          <p:cNvPr id="4" name="Group 4"/>
          <p:cNvGrpSpPr>
            <a:grpSpLocks noChangeAspect="1"/>
          </p:cNvGrpSpPr>
          <p:nvPr/>
        </p:nvGrpSpPr>
        <p:grpSpPr>
          <a:xfrm>
            <a:off x="10162392" y="1398469"/>
            <a:ext cx="7799511" cy="77994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8C9F9"/>
            </a:solidFill>
          </p:spPr>
        </p:sp>
      </p:grpSp>
      <p:grpSp>
        <p:nvGrpSpPr>
          <p:cNvPr id="6" name="Group 6"/>
          <p:cNvGrpSpPr/>
          <p:nvPr/>
        </p:nvGrpSpPr>
        <p:grpSpPr>
          <a:xfrm>
            <a:off x="8473852" y="5143500"/>
            <a:ext cx="1454596" cy="309418"/>
            <a:chOff x="0" y="0"/>
            <a:chExt cx="8710765" cy="1852930"/>
          </a:xfrm>
        </p:grpSpPr>
        <p:sp>
          <p:nvSpPr>
            <p:cNvPr id="7" name="Freeform 7"/>
            <p:cNvSpPr/>
            <p:nvPr/>
          </p:nvSpPr>
          <p:spPr>
            <a:xfrm>
              <a:off x="0" y="0"/>
              <a:ext cx="8710764" cy="1854200"/>
            </a:xfrm>
            <a:custGeom>
              <a:avLst/>
              <a:gdLst/>
              <a:ahLst/>
              <a:cxnLst/>
              <a:rect l="l" t="t" r="r" b="b"/>
              <a:pathLst>
                <a:path w="8710764" h="1854200">
                  <a:moveTo>
                    <a:pt x="8610435" y="739140"/>
                  </a:moveTo>
                  <a:lnTo>
                    <a:pt x="7689685" y="49530"/>
                  </a:lnTo>
                  <a:cubicBezTo>
                    <a:pt x="7645235" y="16510"/>
                    <a:pt x="7596975" y="0"/>
                    <a:pt x="7547445" y="0"/>
                  </a:cubicBezTo>
                  <a:cubicBezTo>
                    <a:pt x="7442035" y="0"/>
                    <a:pt x="7364564" y="81280"/>
                    <a:pt x="7364564" y="194310"/>
                  </a:cubicBezTo>
                  <a:lnTo>
                    <a:pt x="7364564" y="605790"/>
                  </a:lnTo>
                  <a:lnTo>
                    <a:pt x="313690" y="605790"/>
                  </a:lnTo>
                  <a:cubicBezTo>
                    <a:pt x="139700" y="609600"/>
                    <a:pt x="0" y="751840"/>
                    <a:pt x="0" y="927100"/>
                  </a:cubicBezTo>
                  <a:cubicBezTo>
                    <a:pt x="0" y="1102360"/>
                    <a:pt x="139700" y="1244600"/>
                    <a:pt x="313690" y="1248410"/>
                  </a:cubicBezTo>
                  <a:lnTo>
                    <a:pt x="7364564" y="1248410"/>
                  </a:lnTo>
                  <a:lnTo>
                    <a:pt x="7364564" y="1659890"/>
                  </a:lnTo>
                  <a:cubicBezTo>
                    <a:pt x="7364564" y="1772920"/>
                    <a:pt x="7442035" y="1854200"/>
                    <a:pt x="7547445" y="1854200"/>
                  </a:cubicBezTo>
                  <a:cubicBezTo>
                    <a:pt x="7596975" y="1854200"/>
                    <a:pt x="7645235" y="1836420"/>
                    <a:pt x="7689685" y="1803400"/>
                  </a:cubicBezTo>
                  <a:lnTo>
                    <a:pt x="8610435" y="1115060"/>
                  </a:lnTo>
                  <a:cubicBezTo>
                    <a:pt x="8673935" y="1066800"/>
                    <a:pt x="8710764" y="998220"/>
                    <a:pt x="8710764" y="927100"/>
                  </a:cubicBezTo>
                  <a:cubicBezTo>
                    <a:pt x="8710764" y="854710"/>
                    <a:pt x="8673935" y="787400"/>
                    <a:pt x="8610435" y="739140"/>
                  </a:cubicBezTo>
                  <a:close/>
                </a:path>
              </a:pathLst>
            </a:custGeom>
            <a:solidFill>
              <a:srgbClr val="231F1F"/>
            </a:solidFill>
          </p:spPr>
        </p:sp>
      </p:grpSp>
      <p:pic>
        <p:nvPicPr>
          <p:cNvPr id="8" name="Picture 8"/>
          <p:cNvPicPr>
            <a:picLocks noChangeAspect="1"/>
          </p:cNvPicPr>
          <p:nvPr/>
        </p:nvPicPr>
        <p:blipFill>
          <a:blip r:embed="rId3"/>
          <a:srcRect/>
          <a:stretch>
            <a:fillRect/>
          </a:stretch>
        </p:blipFill>
        <p:spPr>
          <a:xfrm>
            <a:off x="3357108" y="6341803"/>
            <a:ext cx="1931002" cy="1931002"/>
          </a:xfrm>
          <a:prstGeom prst="rect">
            <a:avLst/>
          </a:prstGeom>
        </p:spPr>
      </p:pic>
      <p:pic>
        <p:nvPicPr>
          <p:cNvPr id="9" name="Picture 9"/>
          <p:cNvPicPr>
            <a:picLocks noChangeAspect="1"/>
          </p:cNvPicPr>
          <p:nvPr/>
        </p:nvPicPr>
        <p:blipFill>
          <a:blip r:embed="rId4"/>
          <a:srcRect/>
          <a:stretch>
            <a:fillRect/>
          </a:stretch>
        </p:blipFill>
        <p:spPr>
          <a:xfrm>
            <a:off x="13054448" y="812451"/>
            <a:ext cx="2015399" cy="2015399"/>
          </a:xfrm>
          <a:prstGeom prst="rect">
            <a:avLst/>
          </a:prstGeom>
        </p:spPr>
      </p:pic>
      <p:sp>
        <p:nvSpPr>
          <p:cNvPr id="10" name="TextBox 10"/>
          <p:cNvSpPr txBox="1"/>
          <p:nvPr/>
        </p:nvSpPr>
        <p:spPr>
          <a:xfrm>
            <a:off x="1448130" y="3593143"/>
            <a:ext cx="5748958" cy="2899568"/>
          </a:xfrm>
          <a:prstGeom prst="rect">
            <a:avLst/>
          </a:prstGeom>
        </p:spPr>
        <p:txBody>
          <a:bodyPr lIns="0" tIns="0" rIns="0" bIns="0" rtlCol="0" anchor="t">
            <a:spAutoFit/>
          </a:bodyPr>
          <a:lstStyle/>
          <a:p>
            <a:pPr algn="ctr">
              <a:lnSpc>
                <a:spcPts val="3840"/>
              </a:lnSpc>
            </a:pPr>
            <a:endParaRPr/>
          </a:p>
          <a:p>
            <a:pPr algn="ctr">
              <a:lnSpc>
                <a:spcPts val="3840"/>
              </a:lnSpc>
            </a:pPr>
            <a:r>
              <a:rPr lang="en-US" sz="3200">
                <a:solidFill>
                  <a:srgbClr val="000000"/>
                </a:solidFill>
                <a:latin typeface="League Spartan"/>
              </a:rPr>
              <a:t>You have to have done months of volunteer work abroad or started your</a:t>
            </a:r>
          </a:p>
          <a:p>
            <a:pPr algn="ctr">
              <a:lnSpc>
                <a:spcPts val="3840"/>
              </a:lnSpc>
            </a:pPr>
            <a:r>
              <a:rPr lang="en-US" sz="3200">
                <a:solidFill>
                  <a:srgbClr val="000000"/>
                </a:solidFill>
                <a:latin typeface="League Spartan"/>
              </a:rPr>
              <a:t>own NGO.</a:t>
            </a:r>
          </a:p>
          <a:p>
            <a:pPr algn="ctr">
              <a:lnSpc>
                <a:spcPts val="3840"/>
              </a:lnSpc>
            </a:pPr>
            <a:endParaRPr lang="en-US" sz="3200">
              <a:solidFill>
                <a:srgbClr val="000000"/>
              </a:solidFill>
              <a:latin typeface="League Spartan"/>
            </a:endParaRPr>
          </a:p>
        </p:txBody>
      </p:sp>
      <p:sp>
        <p:nvSpPr>
          <p:cNvPr id="11" name="TextBox 11"/>
          <p:cNvSpPr txBox="1"/>
          <p:nvPr/>
        </p:nvSpPr>
        <p:spPr>
          <a:xfrm>
            <a:off x="10920101" y="2827850"/>
            <a:ext cx="6284093" cy="5579324"/>
          </a:xfrm>
          <a:prstGeom prst="rect">
            <a:avLst/>
          </a:prstGeom>
        </p:spPr>
        <p:txBody>
          <a:bodyPr lIns="0" tIns="0" rIns="0" bIns="0" rtlCol="0" anchor="t">
            <a:spAutoFit/>
          </a:bodyPr>
          <a:lstStyle/>
          <a:p>
            <a:pPr algn="ctr">
              <a:lnSpc>
                <a:spcPts val="3694"/>
              </a:lnSpc>
            </a:pPr>
            <a:endParaRPr/>
          </a:p>
          <a:p>
            <a:pPr algn="ctr">
              <a:lnSpc>
                <a:spcPts val="3694"/>
              </a:lnSpc>
            </a:pPr>
            <a:r>
              <a:rPr lang="en-US" sz="3078">
                <a:solidFill>
                  <a:srgbClr val="000000"/>
                </a:solidFill>
                <a:latin typeface="League Spartan"/>
              </a:rPr>
              <a:t>As long as you demonstrate that you have worked to improve the lives of others, is</a:t>
            </a:r>
          </a:p>
          <a:p>
            <a:pPr algn="ctr">
              <a:lnSpc>
                <a:spcPts val="3694"/>
              </a:lnSpc>
            </a:pPr>
            <a:r>
              <a:rPr lang="en-US" sz="3078">
                <a:solidFill>
                  <a:srgbClr val="000000"/>
                </a:solidFill>
                <a:latin typeface="League Spartan"/>
              </a:rPr>
              <a:t>what counts. It can be done in a multitude of ways in your own neighbourhood. You</a:t>
            </a:r>
          </a:p>
          <a:p>
            <a:pPr algn="ctr">
              <a:lnSpc>
                <a:spcPts val="3694"/>
              </a:lnSpc>
            </a:pPr>
            <a:r>
              <a:rPr lang="en-US" sz="3078">
                <a:solidFill>
                  <a:srgbClr val="000000"/>
                </a:solidFill>
                <a:latin typeface="League Spartan"/>
              </a:rPr>
              <a:t>will also need to be able to talk in the interview about what you hope to do in</a:t>
            </a:r>
          </a:p>
          <a:p>
            <a:pPr algn="ctr">
              <a:lnSpc>
                <a:spcPts val="3694"/>
              </a:lnSpc>
            </a:pPr>
            <a:r>
              <a:rPr lang="en-US" sz="3078">
                <a:solidFill>
                  <a:srgbClr val="000000"/>
                </a:solidFill>
                <a:latin typeface="League Spartan"/>
              </a:rPr>
              <a:t>the future.</a:t>
            </a:r>
          </a:p>
          <a:p>
            <a:pPr algn="ctr">
              <a:lnSpc>
                <a:spcPts val="3694"/>
              </a:lnSpc>
            </a:pPr>
            <a:endParaRPr lang="en-US" sz="3078">
              <a:solidFill>
                <a:srgbClr val="000000"/>
              </a:solidFill>
              <a:latin typeface="League Spartan"/>
            </a:endParaRPr>
          </a:p>
        </p:txBody>
      </p:sp>
      <p:pic>
        <p:nvPicPr>
          <p:cNvPr id="12" name="Picture 12"/>
          <p:cNvPicPr>
            <a:picLocks noChangeAspect="1"/>
          </p:cNvPicPr>
          <p:nvPr/>
        </p:nvPicPr>
        <p:blipFill>
          <a:blip r:embed="rId5"/>
          <a:srcRect/>
          <a:stretch>
            <a:fillRect/>
          </a:stretch>
        </p:blipFill>
        <p:spPr>
          <a:xfrm>
            <a:off x="8629650" y="5829300"/>
            <a:ext cx="4114800" cy="4114800"/>
          </a:xfrm>
          <a:prstGeom prst="rect">
            <a:avLst/>
          </a:prstGeom>
        </p:spPr>
      </p:pic>
      <p:sp>
        <p:nvSpPr>
          <p:cNvPr id="13" name="TextBox 13"/>
          <p:cNvSpPr txBox="1"/>
          <p:nvPr/>
        </p:nvSpPr>
        <p:spPr>
          <a:xfrm>
            <a:off x="2029075" y="2923100"/>
            <a:ext cx="4587068" cy="565408"/>
          </a:xfrm>
          <a:prstGeom prst="rect">
            <a:avLst/>
          </a:prstGeom>
        </p:spPr>
        <p:txBody>
          <a:bodyPr lIns="0" tIns="0" rIns="0" bIns="0" rtlCol="0" anchor="t">
            <a:spAutoFit/>
          </a:bodyPr>
          <a:lstStyle/>
          <a:p>
            <a:pPr algn="ctr">
              <a:lnSpc>
                <a:spcPts val="4684"/>
              </a:lnSpc>
              <a:spcBef>
                <a:spcPct val="0"/>
              </a:spcBef>
            </a:pPr>
            <a:r>
              <a:rPr lang="en-US" sz="3345">
                <a:solidFill>
                  <a:srgbClr val="1825AA"/>
                </a:solidFill>
                <a:latin typeface="League Spartan"/>
              </a:rPr>
              <a:t>Myth Number Four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22854" y="1243760"/>
            <a:ext cx="7799511" cy="7799480"/>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DE59"/>
            </a:solidFill>
          </p:spPr>
        </p:sp>
      </p:grpSp>
      <p:grpSp>
        <p:nvGrpSpPr>
          <p:cNvPr id="4" name="Group 4"/>
          <p:cNvGrpSpPr>
            <a:grpSpLocks noChangeAspect="1"/>
          </p:cNvGrpSpPr>
          <p:nvPr/>
        </p:nvGrpSpPr>
        <p:grpSpPr>
          <a:xfrm>
            <a:off x="10162392" y="1398469"/>
            <a:ext cx="7799511" cy="779948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DE59"/>
            </a:solidFill>
          </p:spPr>
        </p:sp>
      </p:grpSp>
      <p:grpSp>
        <p:nvGrpSpPr>
          <p:cNvPr id="6" name="Group 6"/>
          <p:cNvGrpSpPr/>
          <p:nvPr/>
        </p:nvGrpSpPr>
        <p:grpSpPr>
          <a:xfrm>
            <a:off x="8473852" y="5143500"/>
            <a:ext cx="1454596" cy="309418"/>
            <a:chOff x="0" y="0"/>
            <a:chExt cx="8710765" cy="1852930"/>
          </a:xfrm>
        </p:grpSpPr>
        <p:sp>
          <p:nvSpPr>
            <p:cNvPr id="7" name="Freeform 7"/>
            <p:cNvSpPr/>
            <p:nvPr/>
          </p:nvSpPr>
          <p:spPr>
            <a:xfrm>
              <a:off x="0" y="0"/>
              <a:ext cx="8710764" cy="1854200"/>
            </a:xfrm>
            <a:custGeom>
              <a:avLst/>
              <a:gdLst/>
              <a:ahLst/>
              <a:cxnLst/>
              <a:rect l="l" t="t" r="r" b="b"/>
              <a:pathLst>
                <a:path w="8710764" h="1854200">
                  <a:moveTo>
                    <a:pt x="8610435" y="739140"/>
                  </a:moveTo>
                  <a:lnTo>
                    <a:pt x="7689685" y="49530"/>
                  </a:lnTo>
                  <a:cubicBezTo>
                    <a:pt x="7645235" y="16510"/>
                    <a:pt x="7596975" y="0"/>
                    <a:pt x="7547445" y="0"/>
                  </a:cubicBezTo>
                  <a:cubicBezTo>
                    <a:pt x="7442035" y="0"/>
                    <a:pt x="7364564" y="81280"/>
                    <a:pt x="7364564" y="194310"/>
                  </a:cubicBezTo>
                  <a:lnTo>
                    <a:pt x="7364564" y="605790"/>
                  </a:lnTo>
                  <a:lnTo>
                    <a:pt x="313690" y="605790"/>
                  </a:lnTo>
                  <a:cubicBezTo>
                    <a:pt x="139700" y="609600"/>
                    <a:pt x="0" y="751840"/>
                    <a:pt x="0" y="927100"/>
                  </a:cubicBezTo>
                  <a:cubicBezTo>
                    <a:pt x="0" y="1102360"/>
                    <a:pt x="139700" y="1244600"/>
                    <a:pt x="313690" y="1248410"/>
                  </a:cubicBezTo>
                  <a:lnTo>
                    <a:pt x="7364564" y="1248410"/>
                  </a:lnTo>
                  <a:lnTo>
                    <a:pt x="7364564" y="1659890"/>
                  </a:lnTo>
                  <a:cubicBezTo>
                    <a:pt x="7364564" y="1772920"/>
                    <a:pt x="7442035" y="1854200"/>
                    <a:pt x="7547445" y="1854200"/>
                  </a:cubicBezTo>
                  <a:cubicBezTo>
                    <a:pt x="7596975" y="1854200"/>
                    <a:pt x="7645235" y="1836420"/>
                    <a:pt x="7689685" y="1803400"/>
                  </a:cubicBezTo>
                  <a:lnTo>
                    <a:pt x="8610435" y="1115060"/>
                  </a:lnTo>
                  <a:cubicBezTo>
                    <a:pt x="8673935" y="1066800"/>
                    <a:pt x="8710764" y="998220"/>
                    <a:pt x="8710764" y="927100"/>
                  </a:cubicBezTo>
                  <a:cubicBezTo>
                    <a:pt x="8710764" y="854710"/>
                    <a:pt x="8673935" y="787400"/>
                    <a:pt x="8610435" y="739140"/>
                  </a:cubicBezTo>
                  <a:close/>
                </a:path>
              </a:pathLst>
            </a:custGeom>
            <a:solidFill>
              <a:srgbClr val="231F1F"/>
            </a:solidFill>
          </p:spPr>
        </p:sp>
      </p:grpSp>
      <p:pic>
        <p:nvPicPr>
          <p:cNvPr id="8" name="Picture 8"/>
          <p:cNvPicPr>
            <a:picLocks noChangeAspect="1"/>
          </p:cNvPicPr>
          <p:nvPr/>
        </p:nvPicPr>
        <p:blipFill>
          <a:blip r:embed="rId3"/>
          <a:srcRect/>
          <a:stretch>
            <a:fillRect/>
          </a:stretch>
        </p:blipFill>
        <p:spPr>
          <a:xfrm>
            <a:off x="3357108" y="6341803"/>
            <a:ext cx="1931002" cy="1931002"/>
          </a:xfrm>
          <a:prstGeom prst="rect">
            <a:avLst/>
          </a:prstGeom>
        </p:spPr>
      </p:pic>
      <p:pic>
        <p:nvPicPr>
          <p:cNvPr id="9" name="Picture 9"/>
          <p:cNvPicPr>
            <a:picLocks noChangeAspect="1"/>
          </p:cNvPicPr>
          <p:nvPr/>
        </p:nvPicPr>
        <p:blipFill>
          <a:blip r:embed="rId4"/>
          <a:srcRect/>
          <a:stretch>
            <a:fillRect/>
          </a:stretch>
        </p:blipFill>
        <p:spPr>
          <a:xfrm>
            <a:off x="13054448" y="812451"/>
            <a:ext cx="2015399" cy="2015399"/>
          </a:xfrm>
          <a:prstGeom prst="rect">
            <a:avLst/>
          </a:prstGeom>
        </p:spPr>
      </p:pic>
      <p:sp>
        <p:nvSpPr>
          <p:cNvPr id="10" name="TextBox 10"/>
          <p:cNvSpPr txBox="1"/>
          <p:nvPr/>
        </p:nvSpPr>
        <p:spPr>
          <a:xfrm>
            <a:off x="11482076" y="3234379"/>
            <a:ext cx="5160143" cy="5114381"/>
          </a:xfrm>
          <a:prstGeom prst="rect">
            <a:avLst/>
          </a:prstGeom>
        </p:spPr>
        <p:txBody>
          <a:bodyPr lIns="0" tIns="0" rIns="0" bIns="0" rtlCol="0" anchor="t">
            <a:spAutoFit/>
          </a:bodyPr>
          <a:lstStyle/>
          <a:p>
            <a:pPr algn="ctr">
              <a:lnSpc>
                <a:spcPts val="3694"/>
              </a:lnSpc>
            </a:pPr>
            <a:r>
              <a:rPr lang="en-US" sz="3078">
                <a:solidFill>
                  <a:srgbClr val="231F1F"/>
                </a:solidFill>
                <a:latin typeface="League Spartan"/>
              </a:rPr>
              <a:t>Today’s Rhodes Scholars include Presidents and Prime Ministers, but also medical</a:t>
            </a:r>
          </a:p>
          <a:p>
            <a:pPr algn="ctr">
              <a:lnSpc>
                <a:spcPts val="3694"/>
              </a:lnSpc>
            </a:pPr>
            <a:r>
              <a:rPr lang="en-US" sz="3078">
                <a:solidFill>
                  <a:srgbClr val="231F1F"/>
                </a:solidFill>
                <a:latin typeface="League Spartan"/>
              </a:rPr>
              <a:t>researchers, social workers, artists, journalists, lawyers, teachers, activists, poets, doctors </a:t>
            </a:r>
          </a:p>
          <a:p>
            <a:pPr algn="ctr">
              <a:lnSpc>
                <a:spcPts val="3694"/>
              </a:lnSpc>
            </a:pPr>
            <a:r>
              <a:rPr lang="en-US" sz="3078">
                <a:solidFill>
                  <a:srgbClr val="231F1F"/>
                </a:solidFill>
                <a:latin typeface="League Spartan"/>
              </a:rPr>
              <a:t>and many more!</a:t>
            </a:r>
          </a:p>
          <a:p>
            <a:pPr algn="ctr">
              <a:lnSpc>
                <a:spcPts val="3694"/>
              </a:lnSpc>
            </a:pPr>
            <a:endParaRPr lang="en-US" sz="3078">
              <a:solidFill>
                <a:srgbClr val="231F1F"/>
              </a:solidFill>
              <a:latin typeface="League Spartan"/>
            </a:endParaRPr>
          </a:p>
        </p:txBody>
      </p:sp>
      <p:pic>
        <p:nvPicPr>
          <p:cNvPr id="11" name="Picture 11"/>
          <p:cNvPicPr>
            <a:picLocks noChangeAspect="1"/>
          </p:cNvPicPr>
          <p:nvPr/>
        </p:nvPicPr>
        <p:blipFill>
          <a:blip r:embed="rId5"/>
          <a:srcRect/>
          <a:stretch>
            <a:fillRect/>
          </a:stretch>
        </p:blipFill>
        <p:spPr>
          <a:xfrm>
            <a:off x="9201150" y="6821713"/>
            <a:ext cx="3644815" cy="2902184"/>
          </a:xfrm>
          <a:prstGeom prst="rect">
            <a:avLst/>
          </a:prstGeom>
        </p:spPr>
      </p:pic>
      <p:sp>
        <p:nvSpPr>
          <p:cNvPr id="12" name="TextBox 12"/>
          <p:cNvSpPr txBox="1"/>
          <p:nvPr/>
        </p:nvSpPr>
        <p:spPr>
          <a:xfrm>
            <a:off x="1448130" y="3834773"/>
            <a:ext cx="5748958" cy="2416307"/>
          </a:xfrm>
          <a:prstGeom prst="rect">
            <a:avLst/>
          </a:prstGeom>
        </p:spPr>
        <p:txBody>
          <a:bodyPr lIns="0" tIns="0" rIns="0" bIns="0" rtlCol="0" anchor="t">
            <a:spAutoFit/>
          </a:bodyPr>
          <a:lstStyle/>
          <a:p>
            <a:pPr algn="ctr">
              <a:lnSpc>
                <a:spcPts val="3840"/>
              </a:lnSpc>
            </a:pPr>
            <a:endParaRPr/>
          </a:p>
          <a:p>
            <a:pPr algn="ctr">
              <a:lnSpc>
                <a:spcPts val="3840"/>
              </a:lnSpc>
            </a:pPr>
            <a:r>
              <a:rPr lang="en-US" sz="3200">
                <a:solidFill>
                  <a:srgbClr val="000000"/>
                </a:solidFill>
                <a:latin typeface="League Spartan"/>
              </a:rPr>
              <a:t>Most</a:t>
            </a:r>
          </a:p>
          <a:p>
            <a:pPr algn="ctr">
              <a:lnSpc>
                <a:spcPts val="3840"/>
              </a:lnSpc>
            </a:pPr>
            <a:r>
              <a:rPr lang="en-US" sz="3200">
                <a:solidFill>
                  <a:srgbClr val="000000"/>
                </a:solidFill>
                <a:latin typeface="League Spartan"/>
              </a:rPr>
              <a:t>Scholars end up as political leaders.</a:t>
            </a:r>
          </a:p>
          <a:p>
            <a:pPr algn="ctr">
              <a:lnSpc>
                <a:spcPts val="3840"/>
              </a:lnSpc>
            </a:pPr>
            <a:endParaRPr lang="en-US" sz="3200">
              <a:solidFill>
                <a:srgbClr val="000000"/>
              </a:solidFill>
              <a:latin typeface="League Spartan"/>
            </a:endParaRPr>
          </a:p>
        </p:txBody>
      </p:sp>
      <p:sp>
        <p:nvSpPr>
          <p:cNvPr id="13" name="TextBox 13"/>
          <p:cNvSpPr txBox="1"/>
          <p:nvPr/>
        </p:nvSpPr>
        <p:spPr>
          <a:xfrm>
            <a:off x="2029075" y="2923100"/>
            <a:ext cx="4587068" cy="565408"/>
          </a:xfrm>
          <a:prstGeom prst="rect">
            <a:avLst/>
          </a:prstGeom>
        </p:spPr>
        <p:txBody>
          <a:bodyPr lIns="0" tIns="0" rIns="0" bIns="0" rtlCol="0" anchor="t">
            <a:spAutoFit/>
          </a:bodyPr>
          <a:lstStyle/>
          <a:p>
            <a:pPr algn="ctr">
              <a:lnSpc>
                <a:spcPts val="4684"/>
              </a:lnSpc>
              <a:spcBef>
                <a:spcPct val="0"/>
              </a:spcBef>
            </a:pPr>
            <a:r>
              <a:rPr lang="en-US" sz="3345">
                <a:solidFill>
                  <a:srgbClr val="1825AA"/>
                </a:solidFill>
                <a:latin typeface="League Spartan"/>
              </a:rPr>
              <a:t>Myth Number Five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90090" y="623974"/>
            <a:ext cx="10640270" cy="723727"/>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is the Rhodes experience like? </a:t>
            </a:r>
          </a:p>
        </p:txBody>
      </p:sp>
      <p:sp>
        <p:nvSpPr>
          <p:cNvPr id="3" name="TextBox 3"/>
          <p:cNvSpPr txBox="1"/>
          <p:nvPr/>
        </p:nvSpPr>
        <p:spPr>
          <a:xfrm>
            <a:off x="712084" y="5262954"/>
            <a:ext cx="3817957" cy="4481641"/>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"I am exceedingly grateful for the opportunity to study at the University of Oxford. I have made many lovely </a:t>
            </a:r>
            <a:r>
              <a:rPr lang="en-US" sz="2277" u="sng">
                <a:solidFill>
                  <a:srgbClr val="231F1F"/>
                </a:solidFill>
                <a:latin typeface="League Spartan"/>
              </a:rPr>
              <a:t>friends amongst the Rhodes community</a:t>
            </a:r>
            <a:r>
              <a:rPr lang="en-US" sz="2277">
                <a:solidFill>
                  <a:srgbClr val="231F1F"/>
                </a:solidFill>
                <a:latin typeface="League Spartan"/>
              </a:rPr>
              <a:t>, as well as in my classes and college."</a:t>
            </a:r>
          </a:p>
          <a:p>
            <a:pPr algn="ctr">
              <a:lnSpc>
                <a:spcPts val="2733"/>
              </a:lnSpc>
            </a:pPr>
            <a:r>
              <a:rPr lang="en-US" sz="2277">
                <a:solidFill>
                  <a:srgbClr val="1825AA"/>
                </a:solidFill>
                <a:latin typeface="League Spartan"/>
              </a:rPr>
              <a:t>Jean Balchin </a:t>
            </a:r>
          </a:p>
          <a:p>
            <a:pPr algn="ctr">
              <a:lnSpc>
                <a:spcPts val="2733"/>
              </a:lnSpc>
            </a:pPr>
            <a:r>
              <a:rPr lang="en-US" sz="2277">
                <a:solidFill>
                  <a:srgbClr val="1825AA"/>
                </a:solidFill>
                <a:latin typeface="League Spartan"/>
              </a:rPr>
              <a:t>(New Zealand &amp; Trinity 2018)</a:t>
            </a:r>
          </a:p>
          <a:p>
            <a:pPr algn="ctr">
              <a:lnSpc>
                <a:spcPts val="2733"/>
              </a:lnSpc>
            </a:pPr>
            <a:endParaRPr lang="en-US" sz="2277">
              <a:solidFill>
                <a:srgbClr val="1825AA"/>
              </a:solidFill>
              <a:latin typeface="League Spartan"/>
            </a:endParaRPr>
          </a:p>
        </p:txBody>
      </p:sp>
      <p:sp>
        <p:nvSpPr>
          <p:cNvPr id="4" name="TextBox 4"/>
          <p:cNvSpPr txBox="1"/>
          <p:nvPr/>
        </p:nvSpPr>
        <p:spPr>
          <a:xfrm>
            <a:off x="4845934" y="5262954"/>
            <a:ext cx="3760807" cy="4137632"/>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"Rhodes House has afforded me the opportunity to make lifelong friendships with g</a:t>
            </a:r>
            <a:r>
              <a:rPr lang="en-US" sz="2277" u="sng">
                <a:solidFill>
                  <a:srgbClr val="231F1F"/>
                </a:solidFill>
                <a:latin typeface="League Spartan"/>
              </a:rPr>
              <a:t>reat minds from diverse backgrounds</a:t>
            </a:r>
            <a:r>
              <a:rPr lang="en-US" sz="2277">
                <a:solidFill>
                  <a:srgbClr val="231F1F"/>
                </a:solidFill>
                <a:latin typeface="League Spartan"/>
              </a:rPr>
              <a:t>, from whom I have learned so much."</a:t>
            </a:r>
          </a:p>
          <a:p>
            <a:pPr algn="ctr">
              <a:lnSpc>
                <a:spcPts val="2733"/>
              </a:lnSpc>
            </a:pPr>
            <a:r>
              <a:rPr lang="en-US" sz="2277">
                <a:solidFill>
                  <a:srgbClr val="1825AA"/>
                </a:solidFill>
                <a:latin typeface="League Spartan"/>
              </a:rPr>
              <a:t>Emmanuelle Dankwa (West Africa &amp; St Peter's 2018)</a:t>
            </a:r>
          </a:p>
          <a:p>
            <a:pPr algn="ctr">
              <a:lnSpc>
                <a:spcPts val="2733"/>
              </a:lnSpc>
            </a:pPr>
            <a:endParaRPr lang="en-US" sz="2277">
              <a:solidFill>
                <a:srgbClr val="1825AA"/>
              </a:solidFill>
              <a:latin typeface="League Spartan"/>
            </a:endParaRPr>
          </a:p>
        </p:txBody>
      </p:sp>
      <p:sp>
        <p:nvSpPr>
          <p:cNvPr id="5" name="TextBox 5"/>
          <p:cNvSpPr txBox="1"/>
          <p:nvPr/>
        </p:nvSpPr>
        <p:spPr>
          <a:xfrm>
            <a:off x="9144000" y="5262954"/>
            <a:ext cx="3817957" cy="4481641"/>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"The thing I enjoyed the most about Rhodes House was how so many Scholars from so many different backgrounds are put together, forcing us to </a:t>
            </a:r>
            <a:r>
              <a:rPr lang="en-US" sz="2277" u="sng">
                <a:solidFill>
                  <a:srgbClr val="231F1F"/>
                </a:solidFill>
                <a:latin typeface="League Spartan"/>
              </a:rPr>
              <a:t>embrace our differences and learn from each other's cultures</a:t>
            </a:r>
            <a:r>
              <a:rPr lang="en-US" sz="2277">
                <a:solidFill>
                  <a:srgbClr val="231F1F"/>
                </a:solidFill>
                <a:latin typeface="League Spartan"/>
              </a:rPr>
              <a:t>."</a:t>
            </a:r>
          </a:p>
          <a:p>
            <a:pPr algn="ctr">
              <a:lnSpc>
                <a:spcPts val="2733"/>
              </a:lnSpc>
            </a:pPr>
            <a:r>
              <a:rPr lang="en-US" sz="2277">
                <a:solidFill>
                  <a:srgbClr val="1825AA"/>
                </a:solidFill>
                <a:latin typeface="League Spartan"/>
              </a:rPr>
              <a:t>Xilin Jiang (China &amp; University 2017)</a:t>
            </a:r>
          </a:p>
          <a:p>
            <a:pPr algn="ctr">
              <a:lnSpc>
                <a:spcPts val="2733"/>
              </a:lnSpc>
            </a:pPr>
            <a:endParaRPr lang="en-US" sz="2277">
              <a:solidFill>
                <a:srgbClr val="1825AA"/>
              </a:solidFill>
              <a:latin typeface="League Spartan"/>
            </a:endParaRPr>
          </a:p>
        </p:txBody>
      </p:sp>
      <p:sp>
        <p:nvSpPr>
          <p:cNvPr id="6" name="TextBox 6"/>
          <p:cNvSpPr txBox="1"/>
          <p:nvPr/>
        </p:nvSpPr>
        <p:spPr>
          <a:xfrm>
            <a:off x="13441343" y="5262954"/>
            <a:ext cx="3817957" cy="4137632"/>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"I am grateful to be a part of the Rhodes community because it is an i</a:t>
            </a:r>
            <a:r>
              <a:rPr lang="en-US" sz="2277" u="sng">
                <a:solidFill>
                  <a:srgbClr val="231F1F"/>
                </a:solidFill>
                <a:latin typeface="League Spartan"/>
              </a:rPr>
              <a:t>ntellectually stimulating environment</a:t>
            </a:r>
            <a:r>
              <a:rPr lang="en-US" sz="2277">
                <a:solidFill>
                  <a:srgbClr val="231F1F"/>
                </a:solidFill>
                <a:latin typeface="League Spartan"/>
              </a:rPr>
              <a:t> that helps me better understand political and social issues outside of my discipline."</a:t>
            </a:r>
          </a:p>
          <a:p>
            <a:pPr algn="ctr">
              <a:lnSpc>
                <a:spcPts val="2733"/>
              </a:lnSpc>
            </a:pPr>
            <a:r>
              <a:rPr lang="en-US" sz="2277">
                <a:solidFill>
                  <a:srgbClr val="1825AA"/>
                </a:solidFill>
                <a:latin typeface="League Spartan"/>
              </a:rPr>
              <a:t>Ian Sander (Prairies and St Peter's 2018)</a:t>
            </a:r>
          </a:p>
          <a:p>
            <a:pPr algn="ctr">
              <a:lnSpc>
                <a:spcPts val="2733"/>
              </a:lnSpc>
            </a:pPr>
            <a:endParaRPr lang="en-US" sz="2277">
              <a:solidFill>
                <a:srgbClr val="1825AA"/>
              </a:solidFill>
              <a:latin typeface="League Spartan"/>
            </a:endParaRPr>
          </a:p>
        </p:txBody>
      </p:sp>
      <p:grpSp>
        <p:nvGrpSpPr>
          <p:cNvPr id="7" name="Group 7"/>
          <p:cNvGrpSpPr>
            <a:grpSpLocks noChangeAspect="1"/>
          </p:cNvGrpSpPr>
          <p:nvPr/>
        </p:nvGrpSpPr>
        <p:grpSpPr>
          <a:xfrm>
            <a:off x="1028700" y="1672020"/>
            <a:ext cx="3238522" cy="323850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l="-35881" r="-24117"/>
              </a:stretch>
            </a:blipFill>
          </p:spPr>
        </p:sp>
      </p:grpSp>
      <p:grpSp>
        <p:nvGrpSpPr>
          <p:cNvPr id="9" name="Group 9"/>
          <p:cNvGrpSpPr>
            <a:grpSpLocks noChangeAspect="1"/>
          </p:cNvGrpSpPr>
          <p:nvPr/>
        </p:nvGrpSpPr>
        <p:grpSpPr>
          <a:xfrm>
            <a:off x="5107077" y="1672020"/>
            <a:ext cx="3238522" cy="323850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l="-6022" r="-6022"/>
              </a:stretch>
            </a:blipFill>
          </p:spPr>
        </p:sp>
      </p:grpSp>
      <p:grpSp>
        <p:nvGrpSpPr>
          <p:cNvPr id="11" name="Group 11"/>
          <p:cNvGrpSpPr>
            <a:grpSpLocks noChangeAspect="1"/>
          </p:cNvGrpSpPr>
          <p:nvPr/>
        </p:nvGrpSpPr>
        <p:grpSpPr>
          <a:xfrm>
            <a:off x="9433718" y="1672020"/>
            <a:ext cx="3238522" cy="323850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l="-60881" t="-12850" r="-71922" b="-42352"/>
              </a:stretch>
            </a:blipFill>
          </p:spPr>
        </p:sp>
      </p:grpSp>
      <p:grpSp>
        <p:nvGrpSpPr>
          <p:cNvPr id="13" name="Group 13"/>
          <p:cNvGrpSpPr>
            <a:grpSpLocks noChangeAspect="1"/>
          </p:cNvGrpSpPr>
          <p:nvPr/>
        </p:nvGrpSpPr>
        <p:grpSpPr>
          <a:xfrm>
            <a:off x="13731060" y="1672020"/>
            <a:ext cx="3238522" cy="323850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l="-11764" t="-20802" r="-28125" b="-89164"/>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837139" y="4620275"/>
            <a:ext cx="2613722" cy="2613712"/>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8C9F9"/>
            </a:solidFill>
          </p:spPr>
        </p:sp>
      </p:grpSp>
      <p:grpSp>
        <p:nvGrpSpPr>
          <p:cNvPr id="4" name="Group 4"/>
          <p:cNvGrpSpPr>
            <a:grpSpLocks noChangeAspect="1"/>
          </p:cNvGrpSpPr>
          <p:nvPr/>
        </p:nvGrpSpPr>
        <p:grpSpPr>
          <a:xfrm>
            <a:off x="15076139" y="709699"/>
            <a:ext cx="2613722" cy="2613712"/>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6" name="Group 6"/>
          <p:cNvGrpSpPr>
            <a:grpSpLocks noChangeAspect="1"/>
          </p:cNvGrpSpPr>
          <p:nvPr/>
        </p:nvGrpSpPr>
        <p:grpSpPr>
          <a:xfrm>
            <a:off x="753874" y="2975360"/>
            <a:ext cx="2613722" cy="2613712"/>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EE266"/>
            </a:solidFill>
          </p:spPr>
        </p:sp>
      </p:grpSp>
      <p:pic>
        <p:nvPicPr>
          <p:cNvPr id="8" name="Picture 8"/>
          <p:cNvPicPr>
            <a:picLocks noChangeAspect="1"/>
          </p:cNvPicPr>
          <p:nvPr/>
        </p:nvPicPr>
        <p:blipFill>
          <a:blip r:embed="rId3"/>
          <a:srcRect/>
          <a:stretch>
            <a:fillRect/>
          </a:stretch>
        </p:blipFill>
        <p:spPr>
          <a:xfrm rot="1702106">
            <a:off x="1260713" y="3482194"/>
            <a:ext cx="1600044" cy="1600044"/>
          </a:xfrm>
          <a:prstGeom prst="rect">
            <a:avLst/>
          </a:prstGeom>
        </p:spPr>
      </p:pic>
      <p:pic>
        <p:nvPicPr>
          <p:cNvPr id="9" name="Picture 9"/>
          <p:cNvPicPr>
            <a:picLocks noChangeAspect="1"/>
          </p:cNvPicPr>
          <p:nvPr/>
        </p:nvPicPr>
        <p:blipFill>
          <a:blip r:embed="rId4"/>
          <a:srcRect/>
          <a:stretch>
            <a:fillRect/>
          </a:stretch>
        </p:blipFill>
        <p:spPr>
          <a:xfrm rot="-1532276">
            <a:off x="15514455" y="1824716"/>
            <a:ext cx="1737091" cy="383678"/>
          </a:xfrm>
          <a:prstGeom prst="rect">
            <a:avLst/>
          </a:prstGeom>
        </p:spPr>
      </p:pic>
      <p:grpSp>
        <p:nvGrpSpPr>
          <p:cNvPr id="10" name="Group 10"/>
          <p:cNvGrpSpPr>
            <a:grpSpLocks noChangeAspect="1"/>
          </p:cNvGrpSpPr>
          <p:nvPr/>
        </p:nvGrpSpPr>
        <p:grpSpPr>
          <a:xfrm>
            <a:off x="407638" y="7233986"/>
            <a:ext cx="2613722" cy="2613712"/>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04A21"/>
            </a:solidFill>
          </p:spPr>
        </p:sp>
      </p:grpSp>
      <p:pic>
        <p:nvPicPr>
          <p:cNvPr id="12" name="Picture 12"/>
          <p:cNvPicPr>
            <a:picLocks noChangeAspect="1"/>
          </p:cNvPicPr>
          <p:nvPr/>
        </p:nvPicPr>
        <p:blipFill>
          <a:blip r:embed="rId5"/>
          <a:srcRect/>
          <a:stretch>
            <a:fillRect/>
          </a:stretch>
        </p:blipFill>
        <p:spPr>
          <a:xfrm rot="-1656359">
            <a:off x="568282" y="7513818"/>
            <a:ext cx="2054049" cy="2054049"/>
          </a:xfrm>
          <a:prstGeom prst="rect">
            <a:avLst/>
          </a:prstGeom>
        </p:spPr>
      </p:pic>
      <p:pic>
        <p:nvPicPr>
          <p:cNvPr id="13" name="Picture 1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707555">
            <a:off x="3383693" y="3146889"/>
            <a:ext cx="1125778" cy="353044"/>
          </a:xfrm>
          <a:prstGeom prst="rect">
            <a:avLst/>
          </a:prstGeom>
        </p:spPr>
      </p:pic>
      <p:sp>
        <p:nvSpPr>
          <p:cNvPr id="14" name="TextBox 14"/>
          <p:cNvSpPr txBox="1"/>
          <p:nvPr/>
        </p:nvSpPr>
        <p:spPr>
          <a:xfrm>
            <a:off x="11363314" y="700174"/>
            <a:ext cx="3417907" cy="4137632"/>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Welcome Week introduces you to Oxford, Rhodes House, and other Rhodes Scholars! With fun social activities, as well as interesting workshops, it's designed to make you feel at home in your new city. </a:t>
            </a:r>
          </a:p>
          <a:p>
            <a:pPr algn="ctr">
              <a:lnSpc>
                <a:spcPts val="2733"/>
              </a:lnSpc>
            </a:pPr>
            <a:endParaRPr lang="en-US" sz="2277">
              <a:solidFill>
                <a:srgbClr val="231F1F"/>
              </a:solidFill>
              <a:latin typeface="League Spartan"/>
            </a:endParaRPr>
          </a:p>
        </p:txBody>
      </p:sp>
      <p:sp>
        <p:nvSpPr>
          <p:cNvPr id="15" name="TextBox 15"/>
          <p:cNvSpPr txBox="1"/>
          <p:nvPr/>
        </p:nvSpPr>
        <p:spPr>
          <a:xfrm>
            <a:off x="-339731" y="623974"/>
            <a:ext cx="8853910" cy="1468409"/>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makes the Rhodes Scholarship Unique?</a:t>
            </a:r>
          </a:p>
        </p:txBody>
      </p:sp>
      <p:pic>
        <p:nvPicPr>
          <p:cNvPr id="16" name="Picture 1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312193">
            <a:off x="10470168" y="4966978"/>
            <a:ext cx="1125778" cy="353044"/>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8177319">
            <a:off x="14513251" y="533177"/>
            <a:ext cx="1125778" cy="353044"/>
          </a:xfrm>
          <a:prstGeom prst="rect">
            <a:avLst/>
          </a:prstGeom>
        </p:spPr>
      </p:pic>
      <p:pic>
        <p:nvPicPr>
          <p:cNvPr id="18" name="Picture 1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8177319">
            <a:off x="2774963" y="7057465"/>
            <a:ext cx="1125778" cy="353044"/>
          </a:xfrm>
          <a:prstGeom prst="rect">
            <a:avLst/>
          </a:prstGeom>
        </p:spPr>
      </p:pic>
      <p:grpSp>
        <p:nvGrpSpPr>
          <p:cNvPr id="19" name="Group 19"/>
          <p:cNvGrpSpPr>
            <a:grpSpLocks noChangeAspect="1"/>
          </p:cNvGrpSpPr>
          <p:nvPr/>
        </p:nvGrpSpPr>
        <p:grpSpPr>
          <a:xfrm>
            <a:off x="14781221" y="6390712"/>
            <a:ext cx="2001800" cy="2001792"/>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77B800"/>
            </a:solidFill>
          </p:spPr>
        </p:sp>
      </p:grpSp>
      <p:pic>
        <p:nvPicPr>
          <p:cNvPr id="21" name="Picture 21"/>
          <p:cNvPicPr>
            <a:picLocks noChangeAspect="1"/>
          </p:cNvPicPr>
          <p:nvPr/>
        </p:nvPicPr>
        <p:blipFill>
          <a:blip r:embed="rId7"/>
          <a:srcRect/>
          <a:stretch>
            <a:fillRect/>
          </a:stretch>
        </p:blipFill>
        <p:spPr>
          <a:xfrm>
            <a:off x="14781221" y="5778792"/>
            <a:ext cx="1959734" cy="3187834"/>
          </a:xfrm>
          <a:prstGeom prst="rect">
            <a:avLst/>
          </a:prstGeom>
        </p:spPr>
      </p:pic>
      <p:grpSp>
        <p:nvGrpSpPr>
          <p:cNvPr id="22" name="Group 22"/>
          <p:cNvGrpSpPr>
            <a:grpSpLocks noChangeAspect="1"/>
          </p:cNvGrpSpPr>
          <p:nvPr/>
        </p:nvGrpSpPr>
        <p:grpSpPr>
          <a:xfrm>
            <a:off x="8276450" y="562297"/>
            <a:ext cx="2001800" cy="2001792"/>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4ABBA"/>
            </a:solidFill>
          </p:spPr>
        </p:sp>
      </p:grpSp>
      <p:pic>
        <p:nvPicPr>
          <p:cNvPr id="24" name="Picture 24"/>
          <p:cNvPicPr>
            <a:picLocks noChangeAspect="1"/>
          </p:cNvPicPr>
          <p:nvPr/>
        </p:nvPicPr>
        <p:blipFill>
          <a:blip r:embed="rId8"/>
          <a:srcRect/>
          <a:stretch>
            <a:fillRect/>
          </a:stretch>
        </p:blipFill>
        <p:spPr>
          <a:xfrm>
            <a:off x="8704838" y="916496"/>
            <a:ext cx="1145024" cy="1175887"/>
          </a:xfrm>
          <a:prstGeom prst="rect">
            <a:avLst/>
          </a:prstGeom>
        </p:spPr>
      </p:pic>
      <p:pic>
        <p:nvPicPr>
          <p:cNvPr id="25" name="Picture 25"/>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8432946" y="5216077"/>
            <a:ext cx="1422108" cy="1422108"/>
          </a:xfrm>
          <a:prstGeom prst="rect">
            <a:avLst/>
          </a:prstGeom>
        </p:spPr>
      </p:pic>
      <p:sp>
        <p:nvSpPr>
          <p:cNvPr id="26" name="TextBox 26"/>
          <p:cNvSpPr txBox="1"/>
          <p:nvPr/>
        </p:nvSpPr>
        <p:spPr>
          <a:xfrm>
            <a:off x="3795052" y="4000431"/>
            <a:ext cx="3706950" cy="2722185"/>
          </a:xfrm>
          <a:prstGeom prst="rect">
            <a:avLst/>
          </a:prstGeom>
        </p:spPr>
        <p:txBody>
          <a:bodyPr lIns="0" tIns="0" rIns="0" bIns="0" rtlCol="0" anchor="t">
            <a:spAutoFit/>
          </a:bodyPr>
          <a:lstStyle/>
          <a:p>
            <a:pPr algn="ctr">
              <a:lnSpc>
                <a:spcPts val="2706"/>
              </a:lnSpc>
            </a:pPr>
            <a:r>
              <a:rPr lang="en-US" sz="2255">
                <a:solidFill>
                  <a:srgbClr val="231F1F"/>
                </a:solidFill>
                <a:latin typeface="League Spartan"/>
              </a:rPr>
              <a:t>You join a warm and inclusive community of Rhodes Scholars from across the world. "Once a Rhodes Scholar, always a Rhodes Scholar."</a:t>
            </a:r>
          </a:p>
          <a:p>
            <a:pPr algn="ctr">
              <a:lnSpc>
                <a:spcPts val="2694"/>
              </a:lnSpc>
            </a:pPr>
            <a:endParaRPr lang="en-US" sz="2255">
              <a:solidFill>
                <a:srgbClr val="231F1F"/>
              </a:solidFill>
              <a:latin typeface="League Spartan"/>
            </a:endParaRPr>
          </a:p>
        </p:txBody>
      </p:sp>
      <p:sp>
        <p:nvSpPr>
          <p:cNvPr id="27" name="TextBox 27"/>
          <p:cNvSpPr txBox="1"/>
          <p:nvPr/>
        </p:nvSpPr>
        <p:spPr>
          <a:xfrm>
            <a:off x="3337852" y="7774120"/>
            <a:ext cx="3760807" cy="2073579"/>
          </a:xfrm>
          <a:prstGeom prst="rect">
            <a:avLst/>
          </a:prstGeom>
        </p:spPr>
        <p:txBody>
          <a:bodyPr lIns="0" tIns="0" rIns="0" bIns="0" rtlCol="0" anchor="t">
            <a:spAutoFit/>
          </a:bodyPr>
          <a:lstStyle/>
          <a:p>
            <a:pPr algn="ctr">
              <a:lnSpc>
                <a:spcPts val="2736"/>
              </a:lnSpc>
            </a:pPr>
            <a:r>
              <a:rPr lang="en-US" sz="2280">
                <a:solidFill>
                  <a:srgbClr val="231F1F"/>
                </a:solidFill>
                <a:latin typeface="League Spartan"/>
              </a:rPr>
              <a:t>Attending Scholar Talks and Forums at Rhodes House, where you can meet and listen to world leading experts.</a:t>
            </a:r>
          </a:p>
          <a:p>
            <a:pPr algn="ctr">
              <a:lnSpc>
                <a:spcPts val="2733"/>
              </a:lnSpc>
            </a:pPr>
            <a:endParaRPr lang="en-US" sz="2280">
              <a:solidFill>
                <a:srgbClr val="231F1F"/>
              </a:solidFill>
              <a:latin typeface="League Spartan"/>
            </a:endParaRPr>
          </a:p>
        </p:txBody>
      </p:sp>
      <p:sp>
        <p:nvSpPr>
          <p:cNvPr id="28" name="TextBox 28"/>
          <p:cNvSpPr txBox="1"/>
          <p:nvPr/>
        </p:nvSpPr>
        <p:spPr>
          <a:xfrm>
            <a:off x="10810864" y="5769267"/>
            <a:ext cx="2579707" cy="2761597"/>
          </a:xfrm>
          <a:prstGeom prst="rect">
            <a:avLst/>
          </a:prstGeom>
        </p:spPr>
        <p:txBody>
          <a:bodyPr lIns="0" tIns="0" rIns="0" bIns="0" rtlCol="0" anchor="t">
            <a:spAutoFit/>
          </a:bodyPr>
          <a:lstStyle/>
          <a:p>
            <a:pPr algn="ctr">
              <a:lnSpc>
                <a:spcPts val="2733"/>
              </a:lnSpc>
            </a:pPr>
            <a:r>
              <a:rPr lang="en-US" sz="2277">
                <a:solidFill>
                  <a:srgbClr val="231F1F"/>
                </a:solidFill>
                <a:latin typeface="League Spartan"/>
              </a:rPr>
              <a:t>You take part in retreats that will help you develop and work on your character, service and leadership skills. </a:t>
            </a:r>
          </a:p>
        </p:txBody>
      </p:sp>
      <p:sp>
        <p:nvSpPr>
          <p:cNvPr id="29" name="TextBox 29"/>
          <p:cNvSpPr txBox="1"/>
          <p:nvPr/>
        </p:nvSpPr>
        <p:spPr>
          <a:xfrm>
            <a:off x="7714973" y="2871410"/>
            <a:ext cx="3124754" cy="1260046"/>
          </a:xfrm>
          <a:prstGeom prst="rect">
            <a:avLst/>
          </a:prstGeom>
        </p:spPr>
        <p:txBody>
          <a:bodyPr lIns="0" tIns="0" rIns="0" bIns="0" rtlCol="0" anchor="t">
            <a:spAutoFit/>
          </a:bodyPr>
          <a:lstStyle/>
          <a:p>
            <a:pPr algn="ctr">
              <a:lnSpc>
                <a:spcPts val="2520"/>
              </a:lnSpc>
              <a:spcBef>
                <a:spcPct val="0"/>
              </a:spcBef>
            </a:pPr>
            <a:r>
              <a:rPr lang="en-US" sz="1800">
                <a:solidFill>
                  <a:srgbClr val="231F1F"/>
                </a:solidFill>
                <a:latin typeface="League Spartan"/>
              </a:rPr>
              <a:t>Rhodes Scholar Christmas Dinner, Going Down &amp; Coming Up Dinner,  Rhodes Ball.</a:t>
            </a:r>
          </a:p>
        </p:txBody>
      </p:sp>
      <p:sp>
        <p:nvSpPr>
          <p:cNvPr id="30" name="TextBox 30"/>
          <p:cNvSpPr txBox="1"/>
          <p:nvPr/>
        </p:nvSpPr>
        <p:spPr>
          <a:xfrm>
            <a:off x="14316009" y="8825196"/>
            <a:ext cx="2943291" cy="798162"/>
          </a:xfrm>
          <a:prstGeom prst="rect">
            <a:avLst/>
          </a:prstGeom>
        </p:spPr>
        <p:txBody>
          <a:bodyPr lIns="0" tIns="0" rIns="0" bIns="0" rtlCol="0" anchor="t">
            <a:spAutoFit/>
          </a:bodyPr>
          <a:lstStyle/>
          <a:p>
            <a:pPr algn="ctr">
              <a:lnSpc>
                <a:spcPts val="2141"/>
              </a:lnSpc>
            </a:pPr>
            <a:r>
              <a:rPr lang="en-US" sz="1784">
                <a:solidFill>
                  <a:srgbClr val="231F1F"/>
                </a:solidFill>
                <a:latin typeface="League Spartan"/>
              </a:rPr>
              <a:t>Yoga and Mindfulness Courses. </a:t>
            </a:r>
          </a:p>
          <a:p>
            <a:pPr algn="ctr">
              <a:lnSpc>
                <a:spcPts val="2139"/>
              </a:lnSpc>
            </a:pPr>
            <a:endParaRPr lang="en-US" sz="1784">
              <a:solidFill>
                <a:srgbClr val="231F1F"/>
              </a:solidFill>
              <a:latin typeface="League Spartan"/>
            </a:endParaRPr>
          </a:p>
        </p:txBody>
      </p:sp>
      <p:sp>
        <p:nvSpPr>
          <p:cNvPr id="31" name="TextBox 31"/>
          <p:cNvSpPr txBox="1"/>
          <p:nvPr/>
        </p:nvSpPr>
        <p:spPr>
          <a:xfrm>
            <a:off x="7497249" y="8966626"/>
            <a:ext cx="5562003" cy="705843"/>
          </a:xfrm>
          <a:prstGeom prst="rect">
            <a:avLst/>
          </a:prstGeom>
        </p:spPr>
        <p:txBody>
          <a:bodyPr lIns="0" tIns="0" rIns="0" bIns="0" rtlCol="0" anchor="t">
            <a:spAutoFit/>
          </a:bodyPr>
          <a:lstStyle/>
          <a:p>
            <a:pPr algn="ctr">
              <a:lnSpc>
                <a:spcPts val="2785"/>
              </a:lnSpc>
            </a:pPr>
            <a:r>
              <a:rPr lang="en-US" sz="2320">
                <a:solidFill>
                  <a:srgbClr val="1825AA"/>
                </a:solidFill>
                <a:latin typeface="League Spartan"/>
              </a:rPr>
              <a:t>WWW.RHODESHOUSE.OX.AC.UK/APPLY</a:t>
            </a:r>
          </a:p>
        </p:txBody>
      </p:sp>
      <p:sp>
        <p:nvSpPr>
          <p:cNvPr id="32" name="TextBox 32"/>
          <p:cNvSpPr txBox="1"/>
          <p:nvPr/>
        </p:nvSpPr>
        <p:spPr>
          <a:xfrm>
            <a:off x="7326107" y="8351797"/>
            <a:ext cx="3706950" cy="348607"/>
          </a:xfrm>
          <a:prstGeom prst="rect">
            <a:avLst/>
          </a:prstGeom>
        </p:spPr>
        <p:txBody>
          <a:bodyPr lIns="0" tIns="0" rIns="0" bIns="0" rtlCol="0" anchor="t">
            <a:spAutoFit/>
          </a:bodyPr>
          <a:lstStyle/>
          <a:p>
            <a:pPr algn="ctr">
              <a:lnSpc>
                <a:spcPts val="2706"/>
              </a:lnSpc>
            </a:pPr>
            <a:r>
              <a:rPr lang="en-US" sz="2255">
                <a:solidFill>
                  <a:srgbClr val="231F1F"/>
                </a:solidFill>
                <a:latin typeface="League Spartan"/>
              </a:rPr>
              <a:t>Find out more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10427" y="5539645"/>
            <a:ext cx="4674714" cy="46746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73624" t="-42825" r="-61613" b="-33408"/>
              </a:stretch>
            </a:blipFill>
          </p:spPr>
        </p:sp>
      </p:grpSp>
      <p:grpSp>
        <p:nvGrpSpPr>
          <p:cNvPr id="4" name="Group 4"/>
          <p:cNvGrpSpPr>
            <a:grpSpLocks noChangeAspect="1"/>
          </p:cNvGrpSpPr>
          <p:nvPr/>
        </p:nvGrpSpPr>
        <p:grpSpPr>
          <a:xfrm>
            <a:off x="4618540" y="-1014960"/>
            <a:ext cx="4662024" cy="4662006"/>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5629" r="-31327" b="-22410"/>
              </a:stretch>
            </a:blipFill>
          </p:spPr>
        </p:sp>
      </p:grpSp>
      <p:grpSp>
        <p:nvGrpSpPr>
          <p:cNvPr id="6" name="Group 6"/>
          <p:cNvGrpSpPr>
            <a:grpSpLocks noChangeAspect="1"/>
          </p:cNvGrpSpPr>
          <p:nvPr/>
        </p:nvGrpSpPr>
        <p:grpSpPr>
          <a:xfrm>
            <a:off x="10246239" y="3154747"/>
            <a:ext cx="4769814" cy="476979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l="-12687" r="-37405"/>
              </a:stretch>
            </a:blipFill>
          </p:spPr>
        </p:sp>
      </p:grpSp>
      <p:grpSp>
        <p:nvGrpSpPr>
          <p:cNvPr id="8" name="Group 8"/>
          <p:cNvGrpSpPr>
            <a:grpSpLocks noChangeAspect="1"/>
          </p:cNvGrpSpPr>
          <p:nvPr/>
        </p:nvGrpSpPr>
        <p:grpSpPr>
          <a:xfrm>
            <a:off x="12909422" y="-1137176"/>
            <a:ext cx="4784241" cy="4784222"/>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l="-24999" r="-24999"/>
              </a:stretch>
            </a:blipFill>
          </p:spPr>
        </p:sp>
      </p:grpSp>
      <p:grpSp>
        <p:nvGrpSpPr>
          <p:cNvPr id="10" name="Group 10"/>
          <p:cNvGrpSpPr>
            <a:grpSpLocks noChangeAspect="1"/>
          </p:cNvGrpSpPr>
          <p:nvPr/>
        </p:nvGrpSpPr>
        <p:grpSpPr>
          <a:xfrm>
            <a:off x="14479851" y="6513719"/>
            <a:ext cx="4754127" cy="4754108"/>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cstate="email">
                <a:extLst>
                  <a:ext uri="{28A0092B-C50C-407E-A947-70E740481C1C}">
                    <a14:useLocalDpi xmlns:a14="http://schemas.microsoft.com/office/drawing/2010/main"/>
                  </a:ext>
                </a:extLst>
              </a:blip>
              <a:stretch>
                <a:fillRect l="-38131" r="-11867"/>
              </a:stretch>
            </a:blipFill>
          </p:spPr>
        </p:sp>
      </p:grpSp>
      <p:grpSp>
        <p:nvGrpSpPr>
          <p:cNvPr id="12" name="Group 12"/>
          <p:cNvGrpSpPr>
            <a:grpSpLocks noChangeAspect="1"/>
          </p:cNvGrpSpPr>
          <p:nvPr/>
        </p:nvGrpSpPr>
        <p:grpSpPr>
          <a:xfrm>
            <a:off x="-559353" y="-850106"/>
            <a:ext cx="4793619" cy="4793600"/>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email">
                <a:extLst>
                  <a:ext uri="{28A0092B-C50C-407E-A947-70E740481C1C}">
                    <a14:useLocalDpi xmlns:a14="http://schemas.microsoft.com/office/drawing/2010/main"/>
                  </a:ext>
                </a:extLst>
              </a:blip>
              <a:stretch>
                <a:fillRect l="-23645" r="-26354"/>
              </a:stretch>
            </a:blipFill>
          </p:spPr>
        </p:sp>
      </p:grpSp>
      <p:grpSp>
        <p:nvGrpSpPr>
          <p:cNvPr id="14" name="Group 14"/>
          <p:cNvGrpSpPr>
            <a:grpSpLocks noChangeAspect="1"/>
          </p:cNvGrpSpPr>
          <p:nvPr/>
        </p:nvGrpSpPr>
        <p:grpSpPr>
          <a:xfrm>
            <a:off x="4734804" y="8795067"/>
            <a:ext cx="2466147" cy="2466137"/>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cstate="email">
                <a:extLst>
                  <a:ext uri="{28A0092B-C50C-407E-A947-70E740481C1C}">
                    <a14:useLocalDpi xmlns:a14="http://schemas.microsoft.com/office/drawing/2010/main"/>
                  </a:ext>
                </a:extLst>
              </a:blip>
              <a:stretch>
                <a:fillRect r="-49999"/>
              </a:stretch>
            </a:blipFill>
          </p:spPr>
        </p:sp>
      </p:grpSp>
      <p:grpSp>
        <p:nvGrpSpPr>
          <p:cNvPr id="16" name="Group 16"/>
          <p:cNvGrpSpPr>
            <a:grpSpLocks noChangeAspect="1"/>
          </p:cNvGrpSpPr>
          <p:nvPr/>
        </p:nvGrpSpPr>
        <p:grpSpPr>
          <a:xfrm>
            <a:off x="5182556" y="3943494"/>
            <a:ext cx="4947299" cy="4947279"/>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cstate="email">
                <a:extLst>
                  <a:ext uri="{28A0092B-C50C-407E-A947-70E740481C1C}">
                    <a14:useLocalDpi xmlns:a14="http://schemas.microsoft.com/office/drawing/2010/main"/>
                  </a:ext>
                </a:extLst>
              </a:blip>
              <a:stretch>
                <a:fillRect l="-41883" r="-41883"/>
              </a:stretch>
            </a:blipFill>
          </p:spPr>
        </p:sp>
      </p:grpSp>
      <p:grpSp>
        <p:nvGrpSpPr>
          <p:cNvPr id="18" name="Group 18"/>
          <p:cNvGrpSpPr>
            <a:grpSpLocks noChangeAspect="1"/>
          </p:cNvGrpSpPr>
          <p:nvPr/>
        </p:nvGrpSpPr>
        <p:grpSpPr>
          <a:xfrm>
            <a:off x="15821853" y="3647046"/>
            <a:ext cx="2466147" cy="2466137"/>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1" cstate="email">
                <a:extLst>
                  <a:ext uri="{28A0092B-C50C-407E-A947-70E740481C1C}">
                    <a14:useLocalDpi xmlns:a14="http://schemas.microsoft.com/office/drawing/2010/main"/>
                  </a:ext>
                </a:extLst>
              </a:blip>
              <a:stretch>
                <a:fillRect l="-24999" r="-24999"/>
              </a:stretch>
            </a:blipFill>
          </p:spPr>
        </p:sp>
      </p:grpSp>
      <p:grpSp>
        <p:nvGrpSpPr>
          <p:cNvPr id="20" name="Group 20"/>
          <p:cNvGrpSpPr>
            <a:grpSpLocks noChangeAspect="1"/>
          </p:cNvGrpSpPr>
          <p:nvPr/>
        </p:nvGrpSpPr>
        <p:grpSpPr>
          <a:xfrm>
            <a:off x="3001193" y="3154747"/>
            <a:ext cx="2466147" cy="2466137"/>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cstate="email">
                <a:extLst>
                  <a:ext uri="{28A0092B-C50C-407E-A947-70E740481C1C}">
                    <a14:useLocalDpi xmlns:a14="http://schemas.microsoft.com/office/drawing/2010/main"/>
                  </a:ext>
                </a:extLst>
              </a:blip>
              <a:stretch>
                <a:fillRect l="-24999" r="-24999"/>
              </a:stretch>
            </a:blipFill>
          </p:spPr>
        </p:sp>
      </p:grpSp>
      <p:grpSp>
        <p:nvGrpSpPr>
          <p:cNvPr id="22" name="Group 22"/>
          <p:cNvGrpSpPr>
            <a:grpSpLocks noChangeAspect="1"/>
          </p:cNvGrpSpPr>
          <p:nvPr/>
        </p:nvGrpSpPr>
        <p:grpSpPr>
          <a:xfrm>
            <a:off x="10187973" y="429176"/>
            <a:ext cx="2235044" cy="2235035"/>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cstate="email">
                <a:extLst>
                  <a:ext uri="{28A0092B-C50C-407E-A947-70E740481C1C}">
                    <a14:useLocalDpi xmlns:a14="http://schemas.microsoft.com/office/drawing/2010/main"/>
                  </a:ext>
                </a:extLst>
              </a:blip>
              <a:stretch>
                <a:fillRect l="-30833" r="-19165"/>
              </a:stretch>
            </a:blipFill>
          </p:spPr>
        </p:sp>
      </p:grpSp>
      <p:grpSp>
        <p:nvGrpSpPr>
          <p:cNvPr id="24" name="Group 24"/>
          <p:cNvGrpSpPr>
            <a:grpSpLocks noChangeAspect="1"/>
          </p:cNvGrpSpPr>
          <p:nvPr/>
        </p:nvGrpSpPr>
        <p:grpSpPr>
          <a:xfrm>
            <a:off x="10978066" y="8201005"/>
            <a:ext cx="3306158" cy="3306145"/>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62599" r="-8483"/>
              </a:stretch>
            </a:blipFill>
          </p:spPr>
        </p:sp>
      </p:grpSp>
      <p:grpSp>
        <p:nvGrpSpPr>
          <p:cNvPr id="26" name="Group 26"/>
          <p:cNvGrpSpPr>
            <a:grpSpLocks noChangeAspect="1"/>
          </p:cNvGrpSpPr>
          <p:nvPr/>
        </p:nvGrpSpPr>
        <p:grpSpPr>
          <a:xfrm>
            <a:off x="9746929" y="7545319"/>
            <a:ext cx="1558566" cy="1558559"/>
            <a:chOff x="0" y="0"/>
            <a:chExt cx="6350000" cy="6349975"/>
          </a:xfrm>
        </p:grpSpPr>
        <p:sp>
          <p:nvSpPr>
            <p:cNvPr id="27" name="Freeform 2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cstate="email">
                <a:extLst>
                  <a:ext uri="{28A0092B-C50C-407E-A947-70E740481C1C}">
                    <a14:useLocalDpi xmlns:a14="http://schemas.microsoft.com/office/drawing/2010/main"/>
                  </a:ext>
                </a:extLst>
              </a:blip>
              <a:stretch>
                <a:fillRect l="-25046" r="-25046"/>
              </a:stretch>
            </a:blipFill>
          </p:spPr>
        </p:sp>
      </p:grpSp>
      <p:grpSp>
        <p:nvGrpSpPr>
          <p:cNvPr id="28" name="Group 28"/>
          <p:cNvGrpSpPr>
            <a:grpSpLocks noChangeAspect="1"/>
          </p:cNvGrpSpPr>
          <p:nvPr/>
        </p:nvGrpSpPr>
        <p:grpSpPr>
          <a:xfrm>
            <a:off x="-559353" y="3943494"/>
            <a:ext cx="1941295" cy="1941288"/>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cstate="email">
                <a:extLst>
                  <a:ext uri="{28A0092B-C50C-407E-A947-70E740481C1C}">
                    <a14:useLocalDpi xmlns:a14="http://schemas.microsoft.com/office/drawing/2010/main"/>
                  </a:ext>
                </a:extLst>
              </a:blip>
              <a:stretch>
                <a:fillRect l="-24999" r="-24999"/>
              </a:stretch>
            </a:blipFill>
          </p:spPr>
        </p:sp>
      </p:grpSp>
      <p:grpSp>
        <p:nvGrpSpPr>
          <p:cNvPr id="30" name="Group 30"/>
          <p:cNvGrpSpPr>
            <a:grpSpLocks noChangeAspect="1"/>
          </p:cNvGrpSpPr>
          <p:nvPr/>
        </p:nvGrpSpPr>
        <p:grpSpPr>
          <a:xfrm>
            <a:off x="8829903" y="2664211"/>
            <a:ext cx="1696309" cy="1696302"/>
            <a:chOff x="0" y="0"/>
            <a:chExt cx="6350000" cy="6349975"/>
          </a:xfrm>
        </p:grpSpPr>
        <p:sp>
          <p:nvSpPr>
            <p:cNvPr id="31" name="Freeform 3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cstate="email">
                <a:extLst>
                  <a:ext uri="{28A0092B-C50C-407E-A947-70E740481C1C}">
                    <a14:useLocalDpi xmlns:a14="http://schemas.microsoft.com/office/drawing/2010/main"/>
                  </a:ext>
                </a:extLst>
              </a:blip>
              <a:stretch>
                <a:fillRect t="-3643" b="-3643"/>
              </a:stretch>
            </a:blipFill>
          </p:spPr>
        </p:sp>
      </p:grpSp>
      <p:grpSp>
        <p:nvGrpSpPr>
          <p:cNvPr id="32" name="Group 32"/>
          <p:cNvGrpSpPr>
            <a:grpSpLocks noChangeAspect="1"/>
          </p:cNvGrpSpPr>
          <p:nvPr/>
        </p:nvGrpSpPr>
        <p:grpSpPr>
          <a:xfrm>
            <a:off x="7780092" y="9103878"/>
            <a:ext cx="2466147" cy="2466137"/>
            <a:chOff x="0" y="0"/>
            <a:chExt cx="6350000" cy="6349975"/>
          </a:xfrm>
        </p:grpSpPr>
        <p:sp>
          <p:nvSpPr>
            <p:cNvPr id="33" name="Freeform 3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cstate="email">
                <a:extLst>
                  <a:ext uri="{28A0092B-C50C-407E-A947-70E740481C1C}">
                    <a14:useLocalDpi xmlns:a14="http://schemas.microsoft.com/office/drawing/2010/main"/>
                  </a:ext>
                </a:extLst>
              </a:blip>
              <a:stretch>
                <a:fillRect l="-49999"/>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17081" r="5676" b="43978"/>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40937" y="6705600"/>
            <a:ext cx="17806127" cy="676460"/>
          </a:xfrm>
          <a:prstGeom prst="rect">
            <a:avLst/>
          </a:prstGeom>
        </p:spPr>
        <p:txBody>
          <a:bodyPr lIns="0" tIns="0" rIns="0" bIns="0" rtlCol="0" anchor="t">
            <a:spAutoFit/>
          </a:bodyPr>
          <a:lstStyle/>
          <a:p>
            <a:pPr algn="ctr">
              <a:lnSpc>
                <a:spcPts val="5338"/>
              </a:lnSpc>
            </a:pPr>
            <a:r>
              <a:rPr lang="en-US" sz="4448">
                <a:solidFill>
                  <a:srgbClr val="1825AA"/>
                </a:solidFill>
                <a:latin typeface="League Spartan"/>
              </a:rPr>
              <a:t>WWW.RHODESHOUSE.OX.AC.UK/APPLY</a:t>
            </a:r>
          </a:p>
        </p:txBody>
      </p:sp>
      <p:grpSp>
        <p:nvGrpSpPr>
          <p:cNvPr id="3" name="Group 3"/>
          <p:cNvGrpSpPr>
            <a:grpSpLocks noChangeAspect="1"/>
          </p:cNvGrpSpPr>
          <p:nvPr/>
        </p:nvGrpSpPr>
        <p:grpSpPr>
          <a:xfrm>
            <a:off x="7200829" y="1935589"/>
            <a:ext cx="3886342" cy="3886327"/>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t="-5401" b="-5401"/>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10094" t="31416" b="29643"/>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89708" y="1028700"/>
            <a:ext cx="1341841" cy="1341841"/>
          </a:xfrm>
          <a:prstGeom prst="rect">
            <a:avLst/>
          </a:prstGeom>
        </p:spPr>
      </p:pic>
      <p:pic>
        <p:nvPicPr>
          <p:cNvPr id="3" name="Picture 3"/>
          <p:cNvPicPr>
            <a:picLocks noChangeAspect="1"/>
          </p:cNvPicPr>
          <p:nvPr/>
        </p:nvPicPr>
        <p:blipFill>
          <a:blip r:embed="rId4"/>
          <a:srcRect/>
          <a:stretch>
            <a:fillRect/>
          </a:stretch>
        </p:blipFill>
        <p:spPr>
          <a:xfrm>
            <a:off x="489708" y="3065970"/>
            <a:ext cx="1382684" cy="1382684"/>
          </a:xfrm>
          <a:prstGeom prst="rect">
            <a:avLst/>
          </a:prstGeom>
        </p:spPr>
      </p:pic>
      <p:pic>
        <p:nvPicPr>
          <p:cNvPr id="4" name="Picture 4"/>
          <p:cNvPicPr>
            <a:picLocks noChangeAspect="1"/>
          </p:cNvPicPr>
          <p:nvPr/>
        </p:nvPicPr>
        <p:blipFill>
          <a:blip r:embed="rId5"/>
          <a:srcRect/>
          <a:stretch>
            <a:fillRect/>
          </a:stretch>
        </p:blipFill>
        <p:spPr>
          <a:xfrm>
            <a:off x="489708" y="5143500"/>
            <a:ext cx="1407779" cy="1407779"/>
          </a:xfrm>
          <a:prstGeom prst="rect">
            <a:avLst/>
          </a:prstGeom>
        </p:spPr>
      </p:pic>
      <p:pic>
        <p:nvPicPr>
          <p:cNvPr id="5" name="Picture 5"/>
          <p:cNvPicPr>
            <a:picLocks noChangeAspect="1"/>
          </p:cNvPicPr>
          <p:nvPr/>
        </p:nvPicPr>
        <p:blipFill>
          <a:blip r:embed="rId6"/>
          <a:srcRect/>
          <a:stretch>
            <a:fillRect/>
          </a:stretch>
        </p:blipFill>
        <p:spPr>
          <a:xfrm>
            <a:off x="471928" y="7246470"/>
            <a:ext cx="1418243" cy="1418243"/>
          </a:xfrm>
          <a:prstGeom prst="rect">
            <a:avLst/>
          </a:prstGeom>
        </p:spPr>
      </p:pic>
      <p:grpSp>
        <p:nvGrpSpPr>
          <p:cNvPr id="6" name="Group 6"/>
          <p:cNvGrpSpPr>
            <a:grpSpLocks noChangeAspect="1"/>
          </p:cNvGrpSpPr>
          <p:nvPr/>
        </p:nvGrpSpPr>
        <p:grpSpPr>
          <a:xfrm>
            <a:off x="13184743" y="1028700"/>
            <a:ext cx="4074557" cy="4074541"/>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pic>
        <p:nvPicPr>
          <p:cNvPr id="8" name="Picture 8"/>
          <p:cNvPicPr>
            <a:picLocks noChangeAspect="1"/>
          </p:cNvPicPr>
          <p:nvPr/>
        </p:nvPicPr>
        <p:blipFill>
          <a:blip r:embed="rId7"/>
          <a:srcRect/>
          <a:stretch>
            <a:fillRect/>
          </a:stretch>
        </p:blipFill>
        <p:spPr>
          <a:xfrm rot="2326821">
            <a:off x="12545899" y="4152180"/>
            <a:ext cx="5352244" cy="5352244"/>
          </a:xfrm>
          <a:prstGeom prst="rect">
            <a:avLst/>
          </a:prstGeom>
        </p:spPr>
      </p:pic>
      <p:sp>
        <p:nvSpPr>
          <p:cNvPr id="9" name="TextBox 9"/>
          <p:cNvSpPr txBox="1"/>
          <p:nvPr/>
        </p:nvSpPr>
        <p:spPr>
          <a:xfrm>
            <a:off x="2364505" y="1294895"/>
            <a:ext cx="10811720" cy="723727"/>
          </a:xfrm>
          <a:prstGeom prst="rect">
            <a:avLst/>
          </a:prstGeom>
        </p:spPr>
        <p:txBody>
          <a:bodyPr lIns="0" tIns="0" rIns="0" bIns="0" rtlCol="0" anchor="t">
            <a:spAutoFit/>
          </a:bodyPr>
          <a:lstStyle/>
          <a:p>
            <a:pPr>
              <a:lnSpc>
                <a:spcPts val="5880"/>
              </a:lnSpc>
              <a:spcBef>
                <a:spcPct val="0"/>
              </a:spcBef>
            </a:pPr>
            <a:r>
              <a:rPr lang="en-US" sz="4200">
                <a:solidFill>
                  <a:srgbClr val="000000"/>
                </a:solidFill>
                <a:latin typeface="League Spartan"/>
              </a:rPr>
              <a:t>What is the Rhodes Scholarship?</a:t>
            </a:r>
          </a:p>
        </p:txBody>
      </p:sp>
      <p:sp>
        <p:nvSpPr>
          <p:cNvPr id="10" name="TextBox 10"/>
          <p:cNvSpPr txBox="1"/>
          <p:nvPr/>
        </p:nvSpPr>
        <p:spPr>
          <a:xfrm>
            <a:off x="2364505" y="5442336"/>
            <a:ext cx="11263340" cy="724381"/>
          </a:xfrm>
          <a:prstGeom prst="rect">
            <a:avLst/>
          </a:prstGeom>
        </p:spPr>
        <p:txBody>
          <a:bodyPr lIns="0" tIns="0" rIns="0" bIns="0" rtlCol="0" anchor="t">
            <a:spAutoFit/>
          </a:bodyPr>
          <a:lstStyle/>
          <a:p>
            <a:pPr>
              <a:lnSpc>
                <a:spcPts val="5886"/>
              </a:lnSpc>
              <a:spcBef>
                <a:spcPct val="0"/>
              </a:spcBef>
            </a:pPr>
            <a:r>
              <a:rPr lang="en-US" sz="4204">
                <a:solidFill>
                  <a:srgbClr val="000000"/>
                </a:solidFill>
                <a:latin typeface="League Spartan"/>
              </a:rPr>
              <a:t>Mythbusting the Rhodes Scholarship</a:t>
            </a:r>
          </a:p>
        </p:txBody>
      </p:sp>
      <p:sp>
        <p:nvSpPr>
          <p:cNvPr id="11" name="TextBox 11"/>
          <p:cNvSpPr txBox="1"/>
          <p:nvPr/>
        </p:nvSpPr>
        <p:spPr>
          <a:xfrm>
            <a:off x="2364505" y="3352586"/>
            <a:ext cx="10363872" cy="723727"/>
          </a:xfrm>
          <a:prstGeom prst="rect">
            <a:avLst/>
          </a:prstGeom>
        </p:spPr>
        <p:txBody>
          <a:bodyPr lIns="0" tIns="0" rIns="0" bIns="0" rtlCol="0" anchor="t">
            <a:spAutoFit/>
          </a:bodyPr>
          <a:lstStyle/>
          <a:p>
            <a:pPr>
              <a:lnSpc>
                <a:spcPts val="5880"/>
              </a:lnSpc>
              <a:spcBef>
                <a:spcPct val="0"/>
              </a:spcBef>
            </a:pPr>
            <a:r>
              <a:rPr lang="en-US" sz="4200">
                <a:solidFill>
                  <a:srgbClr val="000000"/>
                </a:solidFill>
                <a:latin typeface="League Spartan"/>
              </a:rPr>
              <a:t>How to apply?</a:t>
            </a:r>
          </a:p>
        </p:txBody>
      </p:sp>
      <p:sp>
        <p:nvSpPr>
          <p:cNvPr id="12" name="TextBox 12"/>
          <p:cNvSpPr txBox="1"/>
          <p:nvPr/>
        </p:nvSpPr>
        <p:spPr>
          <a:xfrm>
            <a:off x="2364505" y="7550866"/>
            <a:ext cx="10215593" cy="723727"/>
          </a:xfrm>
          <a:prstGeom prst="rect">
            <a:avLst/>
          </a:prstGeom>
        </p:spPr>
        <p:txBody>
          <a:bodyPr lIns="0" tIns="0" rIns="0" bIns="0" rtlCol="0" anchor="t">
            <a:spAutoFit/>
          </a:bodyPr>
          <a:lstStyle/>
          <a:p>
            <a:pPr>
              <a:lnSpc>
                <a:spcPts val="5880"/>
              </a:lnSpc>
              <a:spcBef>
                <a:spcPct val="0"/>
              </a:spcBef>
            </a:pPr>
            <a:r>
              <a:rPr lang="en-US" sz="4200">
                <a:solidFill>
                  <a:srgbClr val="000000"/>
                </a:solidFill>
                <a:latin typeface="League Spartan"/>
              </a:rPr>
              <a:t>The Rhodes Scholar Experience</a:t>
            </a:r>
          </a:p>
        </p:txBody>
      </p:sp>
      <p:sp>
        <p:nvSpPr>
          <p:cNvPr id="13" name="TextBox 13"/>
          <p:cNvSpPr txBox="1"/>
          <p:nvPr/>
        </p:nvSpPr>
        <p:spPr>
          <a:xfrm>
            <a:off x="12891772" y="2288904"/>
            <a:ext cx="4660499" cy="1468409"/>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League Spartan"/>
              </a:rPr>
              <a:t>The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1838" t="24437" r="8256" b="366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419913" y="2603366"/>
            <a:ext cx="6936123" cy="4357925"/>
          </a:xfrm>
          <a:prstGeom prst="rect">
            <a:avLst/>
          </a:prstGeom>
        </p:spPr>
        <p:txBody>
          <a:bodyPr lIns="0" tIns="0" rIns="0" bIns="0" rtlCol="0" anchor="t">
            <a:spAutoFit/>
          </a:bodyPr>
          <a:lstStyle/>
          <a:p>
            <a:pPr marL="0" lvl="0" indent="0" algn="ctr">
              <a:lnSpc>
                <a:spcPts val="4480"/>
              </a:lnSpc>
            </a:pPr>
            <a:r>
              <a:rPr lang="en-US" sz="3200">
                <a:solidFill>
                  <a:srgbClr val="000000"/>
                </a:solidFill>
                <a:latin typeface="League Spartan"/>
              </a:rPr>
              <a:t>The Rhodes Scholarship is  a </a:t>
            </a:r>
            <a:r>
              <a:rPr lang="en-US" sz="3200" u="sng">
                <a:solidFill>
                  <a:srgbClr val="000000"/>
                </a:solidFill>
                <a:latin typeface="League Spartan"/>
              </a:rPr>
              <a:t>fully funded</a:t>
            </a:r>
            <a:r>
              <a:rPr lang="en-US" sz="3200">
                <a:solidFill>
                  <a:srgbClr val="000000"/>
                </a:solidFill>
                <a:latin typeface="League Spartan"/>
              </a:rPr>
              <a:t> postgraduate award which enables young people from around the world, to study at the </a:t>
            </a:r>
          </a:p>
          <a:p>
            <a:pPr algn="ctr">
              <a:lnSpc>
                <a:spcPts val="4480"/>
              </a:lnSpc>
            </a:pPr>
            <a:r>
              <a:rPr lang="en-US" sz="3200">
                <a:solidFill>
                  <a:srgbClr val="000000"/>
                </a:solidFill>
                <a:latin typeface="League Spartan"/>
              </a:rPr>
              <a:t>University of Oxford.</a:t>
            </a:r>
          </a:p>
          <a:p>
            <a:pPr>
              <a:lnSpc>
                <a:spcPts val="4480"/>
              </a:lnSpc>
            </a:pPr>
            <a:endParaRPr lang="en-US" sz="3200">
              <a:solidFill>
                <a:srgbClr val="000000"/>
              </a:solidFill>
              <a:latin typeface="League Spartan"/>
            </a:endParaRPr>
          </a:p>
          <a:p>
            <a:pPr>
              <a:lnSpc>
                <a:spcPts val="4480"/>
              </a:lnSpc>
            </a:pPr>
            <a:endParaRPr lang="en-US" sz="3200">
              <a:solidFill>
                <a:srgbClr val="000000"/>
              </a:solidFill>
              <a:latin typeface="League Spartan"/>
            </a:endParaRPr>
          </a:p>
        </p:txBody>
      </p:sp>
      <p:grpSp>
        <p:nvGrpSpPr>
          <p:cNvPr id="3" name="Group 3"/>
          <p:cNvGrpSpPr>
            <a:grpSpLocks noChangeAspect="1"/>
          </p:cNvGrpSpPr>
          <p:nvPr/>
        </p:nvGrpSpPr>
        <p:grpSpPr>
          <a:xfrm>
            <a:off x="8898907" y="1909542"/>
            <a:ext cx="4433206" cy="4433189"/>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t="-4735" b="-45264"/>
              </a:stretch>
            </a:blipFill>
          </p:spPr>
        </p:sp>
      </p:grpSp>
      <p:grpSp>
        <p:nvGrpSpPr>
          <p:cNvPr id="5" name="Group 5"/>
          <p:cNvGrpSpPr>
            <a:grpSpLocks noChangeAspect="1"/>
          </p:cNvGrpSpPr>
          <p:nvPr/>
        </p:nvGrpSpPr>
        <p:grpSpPr>
          <a:xfrm>
            <a:off x="13284892" y="4649642"/>
            <a:ext cx="4433206" cy="4433189"/>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l="-14645" r="-35166"/>
              </a:stretch>
            </a:blipFill>
          </p:spPr>
        </p:sp>
      </p:grpSp>
      <p:grpSp>
        <p:nvGrpSpPr>
          <p:cNvPr id="7" name="Group 7"/>
          <p:cNvGrpSpPr>
            <a:grpSpLocks noChangeAspect="1"/>
          </p:cNvGrpSpPr>
          <p:nvPr/>
        </p:nvGrpSpPr>
        <p:grpSpPr>
          <a:xfrm>
            <a:off x="8316520" y="6677218"/>
            <a:ext cx="3103583" cy="310357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l="-16544" r="-33455"/>
              </a:stretch>
            </a:blipFill>
          </p:spPr>
        </p:sp>
      </p:grpSp>
      <p:grpSp>
        <p:nvGrpSpPr>
          <p:cNvPr id="9" name="Group 9"/>
          <p:cNvGrpSpPr>
            <a:grpSpLocks noChangeAspect="1"/>
          </p:cNvGrpSpPr>
          <p:nvPr/>
        </p:nvGrpSpPr>
        <p:grpSpPr>
          <a:xfrm>
            <a:off x="13949704" y="847616"/>
            <a:ext cx="3103583" cy="3103570"/>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l="-67430" t="-4292" b="-7328"/>
              </a:stretch>
            </a:blipFill>
          </p:spPr>
        </p:sp>
      </p:grpSp>
      <p:pic>
        <p:nvPicPr>
          <p:cNvPr id="11" name="Picture 11"/>
          <p:cNvPicPr>
            <a:picLocks noChangeAspect="1"/>
          </p:cNvPicPr>
          <p:nvPr/>
        </p:nvPicPr>
        <p:blipFill>
          <a:blip r:embed="rId7"/>
          <a:srcRect/>
          <a:stretch>
            <a:fillRect/>
          </a:stretch>
        </p:blipFill>
        <p:spPr>
          <a:xfrm>
            <a:off x="7356036" y="442335"/>
            <a:ext cx="1787964" cy="1787964"/>
          </a:xfrm>
          <a:prstGeom prst="rect">
            <a:avLst/>
          </a:prstGeom>
        </p:spPr>
      </p:pic>
      <p:sp>
        <p:nvSpPr>
          <p:cNvPr id="12" name="TextBox 12"/>
          <p:cNvSpPr txBox="1"/>
          <p:nvPr/>
        </p:nvSpPr>
        <p:spPr>
          <a:xfrm>
            <a:off x="368065" y="761891"/>
            <a:ext cx="7039820" cy="1468409"/>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is the Rhodes Scholarship?</a:t>
            </a:r>
          </a:p>
        </p:txBody>
      </p:sp>
      <p:grpSp>
        <p:nvGrpSpPr>
          <p:cNvPr id="13" name="Group 13"/>
          <p:cNvGrpSpPr>
            <a:grpSpLocks noChangeAspect="1"/>
          </p:cNvGrpSpPr>
          <p:nvPr/>
        </p:nvGrpSpPr>
        <p:grpSpPr>
          <a:xfrm>
            <a:off x="2097384" y="6252566"/>
            <a:ext cx="3581181" cy="358116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grpSp>
        <p:nvGrpSpPr>
          <p:cNvPr id="15" name="Group 15"/>
          <p:cNvGrpSpPr>
            <a:grpSpLocks noChangeAspect="1"/>
          </p:cNvGrpSpPr>
          <p:nvPr/>
        </p:nvGrpSpPr>
        <p:grpSpPr>
          <a:xfrm>
            <a:off x="2187549" y="6342730"/>
            <a:ext cx="3400852" cy="3400839"/>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cstate="email">
                <a:extLst>
                  <a:ext uri="{28A0092B-C50C-407E-A947-70E740481C1C}">
                    <a14:useLocalDpi xmlns:a14="http://schemas.microsoft.com/office/drawing/2010/main"/>
                  </a:ext>
                </a:extLst>
              </a:blip>
              <a:stretch>
                <a:fillRect l="-33915" r="-33915"/>
              </a:stretch>
            </a:blipFill>
          </p:spPr>
        </p:sp>
      </p:grpSp>
      <p:pic>
        <p:nvPicPr>
          <p:cNvPr id="17" name="Picture 1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7555274">
            <a:off x="5582835" y="6491250"/>
            <a:ext cx="1186024" cy="37193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10883" y="5143500"/>
            <a:ext cx="4618303" cy="4618284"/>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8C9F9"/>
            </a:solidFill>
          </p:spPr>
        </p:sp>
      </p:grpSp>
      <p:grpSp>
        <p:nvGrpSpPr>
          <p:cNvPr id="4" name="Group 4"/>
          <p:cNvGrpSpPr>
            <a:grpSpLocks noChangeAspect="1"/>
          </p:cNvGrpSpPr>
          <p:nvPr/>
        </p:nvGrpSpPr>
        <p:grpSpPr>
          <a:xfrm>
            <a:off x="477993" y="5310609"/>
            <a:ext cx="4251495" cy="425147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l="-15625" r="-34186"/>
              </a:stretch>
            </a:blipFill>
          </p:spPr>
        </p:sp>
      </p:grpSp>
      <p:grpSp>
        <p:nvGrpSpPr>
          <p:cNvPr id="6" name="Group 6"/>
          <p:cNvGrpSpPr>
            <a:grpSpLocks noChangeAspect="1"/>
          </p:cNvGrpSpPr>
          <p:nvPr/>
        </p:nvGrpSpPr>
        <p:grpSpPr>
          <a:xfrm>
            <a:off x="13446680" y="558461"/>
            <a:ext cx="3979311" cy="397929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8" name="Group 8"/>
          <p:cNvGrpSpPr>
            <a:grpSpLocks noChangeAspect="1"/>
          </p:cNvGrpSpPr>
          <p:nvPr/>
        </p:nvGrpSpPr>
        <p:grpSpPr>
          <a:xfrm>
            <a:off x="13613370" y="725151"/>
            <a:ext cx="3645930" cy="364591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l="-49999"/>
              </a:stretch>
            </a:blipFill>
          </p:spPr>
        </p:sp>
      </p:grpSp>
      <p:sp>
        <p:nvSpPr>
          <p:cNvPr id="10" name="TextBox 10"/>
          <p:cNvSpPr txBox="1"/>
          <p:nvPr/>
        </p:nvSpPr>
        <p:spPr>
          <a:xfrm>
            <a:off x="1028700" y="2659572"/>
            <a:ext cx="11622423" cy="2221503"/>
          </a:xfrm>
          <a:prstGeom prst="rect">
            <a:avLst/>
          </a:prstGeom>
        </p:spPr>
        <p:txBody>
          <a:bodyPr lIns="0" tIns="0" rIns="0" bIns="0" rtlCol="0" anchor="t">
            <a:spAutoFit/>
          </a:bodyPr>
          <a:lstStyle/>
          <a:p>
            <a:pPr algn="ctr">
              <a:lnSpc>
                <a:spcPts val="4620"/>
              </a:lnSpc>
            </a:pPr>
            <a:r>
              <a:rPr lang="en-US" sz="3200">
                <a:solidFill>
                  <a:srgbClr val="000000"/>
                </a:solidFill>
                <a:latin typeface="League Spartan"/>
              </a:rPr>
              <a:t>Y</a:t>
            </a:r>
            <a:r>
              <a:rPr lang="en-US" sz="3300">
                <a:solidFill>
                  <a:srgbClr val="000000"/>
                </a:solidFill>
                <a:latin typeface="League Spartan"/>
              </a:rPr>
              <a:t>ou can study loads of different things! Here are just a few examples...</a:t>
            </a:r>
          </a:p>
          <a:p>
            <a:pPr>
              <a:lnSpc>
                <a:spcPts val="4480"/>
              </a:lnSpc>
            </a:pPr>
            <a:endParaRPr lang="en-US" sz="3300">
              <a:solidFill>
                <a:srgbClr val="000000"/>
              </a:solidFill>
              <a:latin typeface="League Spartan"/>
            </a:endParaRPr>
          </a:p>
          <a:p>
            <a:pPr>
              <a:lnSpc>
                <a:spcPts val="4480"/>
              </a:lnSpc>
            </a:pPr>
            <a:endParaRPr lang="en-US" sz="3300">
              <a:solidFill>
                <a:srgbClr val="000000"/>
              </a:solidFill>
              <a:latin typeface="League Spartan"/>
            </a:endParaRPr>
          </a:p>
        </p:txBody>
      </p:sp>
      <p:pic>
        <p:nvPicPr>
          <p:cNvPr id="11" name="Picture 11"/>
          <p:cNvPicPr>
            <a:picLocks noChangeAspect="1"/>
          </p:cNvPicPr>
          <p:nvPr/>
        </p:nvPicPr>
        <p:blipFill>
          <a:blip r:embed="rId5"/>
          <a:srcRect/>
          <a:stretch>
            <a:fillRect/>
          </a:stretch>
        </p:blipFill>
        <p:spPr>
          <a:xfrm>
            <a:off x="8343900" y="336334"/>
            <a:ext cx="2160316" cy="2160316"/>
          </a:xfrm>
          <a:prstGeom prst="rect">
            <a:avLst/>
          </a:prstGeom>
        </p:spPr>
      </p:pic>
      <p:pic>
        <p:nvPicPr>
          <p:cNvPr id="12" name="Picture 12"/>
          <p:cNvPicPr>
            <a:picLocks noChangeAspect="1"/>
          </p:cNvPicPr>
          <p:nvPr/>
        </p:nvPicPr>
        <p:blipFill>
          <a:blip r:embed="rId6"/>
          <a:srcRect/>
          <a:stretch>
            <a:fillRect/>
          </a:stretch>
        </p:blipFill>
        <p:spPr>
          <a:xfrm>
            <a:off x="5764512" y="9338347"/>
            <a:ext cx="642196" cy="642196"/>
          </a:xfrm>
          <a:prstGeom prst="rect">
            <a:avLst/>
          </a:prstGeom>
        </p:spPr>
      </p:pic>
      <p:sp>
        <p:nvSpPr>
          <p:cNvPr id="13" name="TextBox 13"/>
          <p:cNvSpPr txBox="1"/>
          <p:nvPr/>
        </p:nvSpPr>
        <p:spPr>
          <a:xfrm>
            <a:off x="1028700" y="639426"/>
            <a:ext cx="7039820" cy="1468409"/>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do you study at the University of Oxford?</a:t>
            </a:r>
          </a:p>
        </p:txBody>
      </p:sp>
      <p:sp>
        <p:nvSpPr>
          <p:cNvPr id="14" name="TextBox 14"/>
          <p:cNvSpPr txBox="1"/>
          <p:nvPr/>
        </p:nvSpPr>
        <p:spPr>
          <a:xfrm>
            <a:off x="130005" y="4127045"/>
            <a:ext cx="8837211" cy="1260992"/>
          </a:xfrm>
          <a:prstGeom prst="rect">
            <a:avLst/>
          </a:prstGeom>
        </p:spPr>
        <p:txBody>
          <a:bodyPr lIns="0" tIns="0" rIns="0" bIns="0" rtlCol="0" anchor="t">
            <a:spAutoFit/>
          </a:bodyPr>
          <a:lstStyle/>
          <a:p>
            <a:pPr algn="ctr">
              <a:lnSpc>
                <a:spcPts val="3513"/>
              </a:lnSpc>
            </a:pPr>
            <a:r>
              <a:rPr lang="en-US" sz="2433">
                <a:solidFill>
                  <a:srgbClr val="000000"/>
                </a:solidFill>
                <a:latin typeface="League Spartan"/>
              </a:rPr>
              <a:t>Environmental</a:t>
            </a:r>
            <a:r>
              <a:rPr lang="en-US" sz="2509">
                <a:solidFill>
                  <a:srgbClr val="000000"/>
                </a:solidFill>
                <a:latin typeface="League Spartan"/>
              </a:rPr>
              <a:t> Change and Management</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15" name="TextBox 15"/>
          <p:cNvSpPr txBox="1"/>
          <p:nvPr/>
        </p:nvSpPr>
        <p:spPr>
          <a:xfrm>
            <a:off x="1667005" y="5086350"/>
            <a:ext cx="8837211" cy="1260992"/>
          </a:xfrm>
          <a:prstGeom prst="rect">
            <a:avLst/>
          </a:prstGeom>
        </p:spPr>
        <p:txBody>
          <a:bodyPr lIns="0" tIns="0" rIns="0" bIns="0" rtlCol="0" anchor="t">
            <a:spAutoFit/>
          </a:bodyPr>
          <a:lstStyle/>
          <a:p>
            <a:pPr algn="ctr">
              <a:lnSpc>
                <a:spcPts val="3513"/>
              </a:lnSpc>
            </a:pPr>
            <a:r>
              <a:rPr lang="en-US" sz="2433">
                <a:solidFill>
                  <a:srgbClr val="000000"/>
                </a:solidFill>
                <a:latin typeface="League Spartan"/>
              </a:rPr>
              <a:t>C</a:t>
            </a:r>
            <a:r>
              <a:rPr lang="en-US" sz="2509">
                <a:solidFill>
                  <a:srgbClr val="000000"/>
                </a:solidFill>
                <a:latin typeface="League Spartan"/>
              </a:rPr>
              <a:t>omputer Science</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16" name="TextBox 16"/>
          <p:cNvSpPr txBox="1"/>
          <p:nvPr/>
        </p:nvSpPr>
        <p:spPr>
          <a:xfrm>
            <a:off x="6487995" y="4222004"/>
            <a:ext cx="8837211"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Musculoskeletal Sciences </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17" name="TextBox 17"/>
          <p:cNvSpPr txBox="1"/>
          <p:nvPr/>
        </p:nvSpPr>
        <p:spPr>
          <a:xfrm>
            <a:off x="15663622" y="7179457"/>
            <a:ext cx="1744776"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Chemistry</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18" name="TextBox 18"/>
          <p:cNvSpPr txBox="1"/>
          <p:nvPr/>
        </p:nvSpPr>
        <p:spPr>
          <a:xfrm>
            <a:off x="2603740" y="6175356"/>
            <a:ext cx="8837211"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Literature and Arts </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19" name="TextBox 19"/>
          <p:cNvSpPr txBox="1"/>
          <p:nvPr/>
        </p:nvSpPr>
        <p:spPr>
          <a:xfrm>
            <a:off x="6599124" y="5233939"/>
            <a:ext cx="8837211"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Geography and the Environment</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0" name="TextBox 20"/>
          <p:cNvSpPr txBox="1"/>
          <p:nvPr/>
        </p:nvSpPr>
        <p:spPr>
          <a:xfrm>
            <a:off x="4548610" y="7179457"/>
            <a:ext cx="6726645" cy="1723158"/>
          </a:xfrm>
          <a:prstGeom prst="rect">
            <a:avLst/>
          </a:prstGeom>
        </p:spPr>
        <p:txBody>
          <a:bodyPr lIns="0" tIns="0" rIns="0" bIns="0" rtlCol="0" anchor="t">
            <a:spAutoFit/>
          </a:bodyPr>
          <a:lstStyle/>
          <a:p>
            <a:pPr algn="ctr">
              <a:lnSpc>
                <a:spcPts val="3572"/>
              </a:lnSpc>
            </a:pPr>
            <a:r>
              <a:rPr lang="en-US" sz="2551">
                <a:solidFill>
                  <a:srgbClr val="000000"/>
                </a:solidFill>
                <a:latin typeface="League Spartan"/>
              </a:rPr>
              <a:t>Biodiversity, Conservation and Management</a:t>
            </a:r>
          </a:p>
          <a:p>
            <a:pPr>
              <a:lnSpc>
                <a:spcPts val="3463"/>
              </a:lnSpc>
            </a:pPr>
            <a:endParaRPr lang="en-US" sz="2551">
              <a:solidFill>
                <a:srgbClr val="000000"/>
              </a:solidFill>
              <a:latin typeface="League Spartan"/>
            </a:endParaRPr>
          </a:p>
          <a:p>
            <a:pPr>
              <a:lnSpc>
                <a:spcPts val="3463"/>
              </a:lnSpc>
            </a:pPr>
            <a:endParaRPr lang="en-US" sz="2551">
              <a:solidFill>
                <a:srgbClr val="000000"/>
              </a:solidFill>
              <a:latin typeface="League Spartan"/>
            </a:endParaRPr>
          </a:p>
        </p:txBody>
      </p:sp>
      <p:sp>
        <p:nvSpPr>
          <p:cNvPr id="21" name="TextBox 21"/>
          <p:cNvSpPr txBox="1"/>
          <p:nvPr/>
        </p:nvSpPr>
        <p:spPr>
          <a:xfrm>
            <a:off x="7471512" y="6290192"/>
            <a:ext cx="8837211"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International Development</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2" name="TextBox 22"/>
          <p:cNvSpPr txBox="1"/>
          <p:nvPr/>
        </p:nvSpPr>
        <p:spPr>
          <a:xfrm>
            <a:off x="10394151" y="7179457"/>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Cuneiform Studies</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3" name="TextBox 23"/>
          <p:cNvSpPr txBox="1"/>
          <p:nvPr/>
        </p:nvSpPr>
        <p:spPr>
          <a:xfrm>
            <a:off x="12903620" y="4971514"/>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Historical Studies</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4" name="TextBox 24"/>
          <p:cNvSpPr txBox="1"/>
          <p:nvPr/>
        </p:nvSpPr>
        <p:spPr>
          <a:xfrm>
            <a:off x="13181595" y="5835860"/>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Fine Art</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5" name="TextBox 25"/>
          <p:cNvSpPr txBox="1"/>
          <p:nvPr/>
        </p:nvSpPr>
        <p:spPr>
          <a:xfrm>
            <a:off x="11890118" y="9201150"/>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Astrophysics</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6" name="TextBox 26"/>
          <p:cNvSpPr txBox="1"/>
          <p:nvPr/>
        </p:nvSpPr>
        <p:spPr>
          <a:xfrm>
            <a:off x="7471512" y="8500792"/>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Music Composition</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7" name="TextBox 27"/>
          <p:cNvSpPr txBox="1"/>
          <p:nvPr/>
        </p:nvSpPr>
        <p:spPr>
          <a:xfrm>
            <a:off x="10906601" y="8103790"/>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African Studies</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8" name="TextBox 28"/>
          <p:cNvSpPr txBox="1"/>
          <p:nvPr/>
        </p:nvSpPr>
        <p:spPr>
          <a:xfrm>
            <a:off x="13613370" y="8243544"/>
            <a:ext cx="5845278"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Economics</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
        <p:nvSpPr>
          <p:cNvPr id="29" name="TextBox 29"/>
          <p:cNvSpPr txBox="1"/>
          <p:nvPr/>
        </p:nvSpPr>
        <p:spPr>
          <a:xfrm>
            <a:off x="6599124" y="9523987"/>
            <a:ext cx="6092708" cy="990113"/>
          </a:xfrm>
          <a:prstGeom prst="rect">
            <a:avLst/>
          </a:prstGeom>
        </p:spPr>
        <p:txBody>
          <a:bodyPr lIns="0" tIns="0" rIns="0" bIns="0" rtlCol="0" anchor="t">
            <a:spAutoFit/>
          </a:bodyPr>
          <a:lstStyle/>
          <a:p>
            <a:pPr algn="ctr">
              <a:lnSpc>
                <a:spcPts val="2778"/>
              </a:lnSpc>
            </a:pPr>
            <a:r>
              <a:rPr lang="en-US" sz="1984">
                <a:solidFill>
                  <a:srgbClr val="1825AA"/>
                </a:solidFill>
                <a:latin typeface="League Spartan"/>
              </a:rPr>
              <a:t>www.ox.ac.uk/admissions/graduate/courses</a:t>
            </a:r>
          </a:p>
          <a:p>
            <a:pPr>
              <a:lnSpc>
                <a:spcPts val="2693"/>
              </a:lnSpc>
            </a:pPr>
            <a:endParaRPr lang="en-US" sz="1984">
              <a:solidFill>
                <a:srgbClr val="1825AA"/>
              </a:solidFill>
              <a:latin typeface="League Spartan"/>
            </a:endParaRPr>
          </a:p>
          <a:p>
            <a:pPr>
              <a:lnSpc>
                <a:spcPts val="2693"/>
              </a:lnSpc>
            </a:pPr>
            <a:endParaRPr lang="en-US" sz="1984">
              <a:solidFill>
                <a:srgbClr val="1825AA"/>
              </a:solidFill>
              <a:latin typeface="League Spartan"/>
            </a:endParaRPr>
          </a:p>
        </p:txBody>
      </p:sp>
      <p:sp>
        <p:nvSpPr>
          <p:cNvPr id="30" name="TextBox 30"/>
          <p:cNvSpPr txBox="1"/>
          <p:nvPr/>
        </p:nvSpPr>
        <p:spPr>
          <a:xfrm>
            <a:off x="5405638" y="8424887"/>
            <a:ext cx="1744776" cy="1260992"/>
          </a:xfrm>
          <a:prstGeom prst="rect">
            <a:avLst/>
          </a:prstGeom>
        </p:spPr>
        <p:txBody>
          <a:bodyPr lIns="0" tIns="0" rIns="0" bIns="0" rtlCol="0" anchor="t">
            <a:spAutoFit/>
          </a:bodyPr>
          <a:lstStyle/>
          <a:p>
            <a:pPr algn="ctr">
              <a:lnSpc>
                <a:spcPts val="3513"/>
              </a:lnSpc>
            </a:pPr>
            <a:r>
              <a:rPr lang="en-US" sz="2509">
                <a:solidFill>
                  <a:srgbClr val="000000"/>
                </a:solidFill>
                <a:latin typeface="League Spartan"/>
              </a:rPr>
              <a:t>Law</a:t>
            </a:r>
          </a:p>
          <a:p>
            <a:pPr>
              <a:lnSpc>
                <a:spcPts val="3406"/>
              </a:lnSpc>
            </a:pPr>
            <a:endParaRPr lang="en-US" sz="2509">
              <a:solidFill>
                <a:srgbClr val="000000"/>
              </a:solidFill>
              <a:latin typeface="League Spartan"/>
            </a:endParaRPr>
          </a:p>
          <a:p>
            <a:pPr>
              <a:lnSpc>
                <a:spcPts val="3406"/>
              </a:lnSpc>
            </a:pPr>
            <a:endParaRPr lang="en-US" sz="2509">
              <a:solidFill>
                <a:srgbClr val="000000"/>
              </a:solidFill>
              <a:latin typeface="League Spart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9329" y="3875517"/>
            <a:ext cx="6018817" cy="6018793"/>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l="-31568" r="-46209"/>
              </a:stretch>
            </a:blipFill>
          </p:spPr>
        </p:sp>
      </p:grpSp>
      <p:grpSp>
        <p:nvGrpSpPr>
          <p:cNvPr id="4" name="Group 4"/>
          <p:cNvGrpSpPr>
            <a:grpSpLocks noChangeAspect="1"/>
          </p:cNvGrpSpPr>
          <p:nvPr/>
        </p:nvGrpSpPr>
        <p:grpSpPr>
          <a:xfrm>
            <a:off x="454516" y="8428185"/>
            <a:ext cx="1148367" cy="114836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t="-5401" b="-5401"/>
              </a:stretch>
            </a:blipFill>
          </p:spPr>
        </p:sp>
      </p:grpSp>
      <p:sp>
        <p:nvSpPr>
          <p:cNvPr id="6" name="TextBox 6"/>
          <p:cNvSpPr txBox="1"/>
          <p:nvPr/>
        </p:nvSpPr>
        <p:spPr>
          <a:xfrm>
            <a:off x="268792" y="1818670"/>
            <a:ext cx="6579890" cy="1682146"/>
          </a:xfrm>
          <a:prstGeom prst="rect">
            <a:avLst/>
          </a:prstGeom>
        </p:spPr>
        <p:txBody>
          <a:bodyPr lIns="0" tIns="0" rIns="0" bIns="0" rtlCol="0" anchor="t">
            <a:spAutoFit/>
          </a:bodyPr>
          <a:lstStyle/>
          <a:p>
            <a:pPr algn="ctr">
              <a:lnSpc>
                <a:spcPts val="4479"/>
              </a:lnSpc>
              <a:spcBef>
                <a:spcPct val="0"/>
              </a:spcBef>
            </a:pPr>
            <a:r>
              <a:rPr lang="en-US" sz="3199">
                <a:solidFill>
                  <a:srgbClr val="231F1F"/>
                </a:solidFill>
                <a:latin typeface="League Spartan"/>
              </a:rPr>
              <a:t>Unlike other Oxford University Students you'll have Rhodes House...</a:t>
            </a:r>
          </a:p>
        </p:txBody>
      </p:sp>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7555274">
            <a:off x="5527901" y="3667078"/>
            <a:ext cx="1329331" cy="416878"/>
          </a:xfrm>
          <a:prstGeom prst="rect">
            <a:avLst/>
          </a:prstGeom>
        </p:spPr>
      </p:pic>
      <p:pic>
        <p:nvPicPr>
          <p:cNvPr id="8" name="Picture 8"/>
          <p:cNvPicPr>
            <a:picLocks noChangeAspect="1"/>
          </p:cNvPicPr>
          <p:nvPr/>
        </p:nvPicPr>
        <p:blipFill>
          <a:blip r:embed="rId6"/>
          <a:srcRect/>
          <a:stretch>
            <a:fillRect/>
          </a:stretch>
        </p:blipFill>
        <p:spPr>
          <a:xfrm>
            <a:off x="7419373" y="844799"/>
            <a:ext cx="939731" cy="823437"/>
          </a:xfrm>
          <a:prstGeom prst="rect">
            <a:avLst/>
          </a:prstGeom>
        </p:spPr>
      </p:pic>
      <p:pic>
        <p:nvPicPr>
          <p:cNvPr id="9" name="Picture 9"/>
          <p:cNvPicPr>
            <a:picLocks noChangeAspect="1"/>
          </p:cNvPicPr>
          <p:nvPr/>
        </p:nvPicPr>
        <p:blipFill>
          <a:blip r:embed="rId6"/>
          <a:srcRect/>
          <a:stretch>
            <a:fillRect/>
          </a:stretch>
        </p:blipFill>
        <p:spPr>
          <a:xfrm>
            <a:off x="7419373" y="2383527"/>
            <a:ext cx="939731" cy="823437"/>
          </a:xfrm>
          <a:prstGeom prst="rect">
            <a:avLst/>
          </a:prstGeom>
        </p:spPr>
      </p:pic>
      <p:pic>
        <p:nvPicPr>
          <p:cNvPr id="10" name="Picture 10"/>
          <p:cNvPicPr>
            <a:picLocks noChangeAspect="1"/>
          </p:cNvPicPr>
          <p:nvPr/>
        </p:nvPicPr>
        <p:blipFill>
          <a:blip r:embed="rId6"/>
          <a:srcRect/>
          <a:stretch>
            <a:fillRect/>
          </a:stretch>
        </p:blipFill>
        <p:spPr>
          <a:xfrm>
            <a:off x="7419373" y="3900734"/>
            <a:ext cx="939731" cy="823437"/>
          </a:xfrm>
          <a:prstGeom prst="rect">
            <a:avLst/>
          </a:prstGeom>
        </p:spPr>
      </p:pic>
      <p:sp>
        <p:nvSpPr>
          <p:cNvPr id="11" name="TextBox 11"/>
          <p:cNvSpPr txBox="1"/>
          <p:nvPr/>
        </p:nvSpPr>
        <p:spPr>
          <a:xfrm>
            <a:off x="7142493" y="6495917"/>
            <a:ext cx="7180665" cy="2762383"/>
          </a:xfrm>
          <a:prstGeom prst="rect">
            <a:avLst/>
          </a:prstGeom>
        </p:spPr>
        <p:txBody>
          <a:bodyPr lIns="0" tIns="0" rIns="0" bIns="0" rtlCol="0" anchor="t">
            <a:spAutoFit/>
          </a:bodyPr>
          <a:lstStyle/>
          <a:p>
            <a:pPr algn="ctr">
              <a:lnSpc>
                <a:spcPts val="3107"/>
              </a:lnSpc>
              <a:spcBef>
                <a:spcPct val="0"/>
              </a:spcBef>
            </a:pPr>
            <a:r>
              <a:rPr lang="en-US" sz="2219">
                <a:solidFill>
                  <a:srgbClr val="231F1F"/>
                </a:solidFill>
                <a:latin typeface="League Spartan"/>
              </a:rPr>
              <a:t>My first year at Oxford has been a whirlwind of sunshine, rain, wind and snow...In retrospect I can say that I enjoyed exam season, it really brought me closer to my community here at Oxford and made me call Rhodes House home as I spent most of my days in Roseberry studying, napping and procrastinating.</a:t>
            </a:r>
          </a:p>
        </p:txBody>
      </p:sp>
      <p:grpSp>
        <p:nvGrpSpPr>
          <p:cNvPr id="12" name="Group 12"/>
          <p:cNvGrpSpPr>
            <a:grpSpLocks noChangeAspect="1"/>
          </p:cNvGrpSpPr>
          <p:nvPr/>
        </p:nvGrpSpPr>
        <p:grpSpPr>
          <a:xfrm>
            <a:off x="15281983" y="1628900"/>
            <a:ext cx="2118844" cy="2118836"/>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14" name="Group 14"/>
          <p:cNvGrpSpPr>
            <a:grpSpLocks noChangeAspect="1"/>
          </p:cNvGrpSpPr>
          <p:nvPr/>
        </p:nvGrpSpPr>
        <p:grpSpPr>
          <a:xfrm>
            <a:off x="15423509" y="1770426"/>
            <a:ext cx="1835791" cy="1835783"/>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cstate="email">
                <a:extLst>
                  <a:ext uri="{28A0092B-C50C-407E-A947-70E740481C1C}">
                    <a14:useLocalDpi xmlns:a14="http://schemas.microsoft.com/office/drawing/2010/main"/>
                  </a:ext>
                </a:extLst>
              </a:blip>
              <a:stretch>
                <a:fillRect l="-44727" r="-5272"/>
              </a:stretch>
            </a:blipFill>
          </p:spPr>
        </p:sp>
      </p:grpSp>
      <p:pic>
        <p:nvPicPr>
          <p:cNvPr id="16" name="Picture 16"/>
          <p:cNvPicPr>
            <a:picLocks noChangeAspect="1"/>
          </p:cNvPicPr>
          <p:nvPr/>
        </p:nvPicPr>
        <p:blipFill>
          <a:blip r:embed="rId8"/>
          <a:srcRect/>
          <a:stretch>
            <a:fillRect/>
          </a:stretch>
        </p:blipFill>
        <p:spPr>
          <a:xfrm>
            <a:off x="7142493" y="5781819"/>
            <a:ext cx="553761" cy="420858"/>
          </a:xfrm>
          <a:prstGeom prst="rect">
            <a:avLst/>
          </a:prstGeom>
        </p:spPr>
      </p:pic>
      <p:pic>
        <p:nvPicPr>
          <p:cNvPr id="17" name="Picture 17"/>
          <p:cNvPicPr>
            <a:picLocks noChangeAspect="1"/>
          </p:cNvPicPr>
          <p:nvPr/>
        </p:nvPicPr>
        <p:blipFill>
          <a:blip r:embed="rId9"/>
          <a:srcRect/>
          <a:stretch>
            <a:fillRect/>
          </a:stretch>
        </p:blipFill>
        <p:spPr>
          <a:xfrm>
            <a:off x="13206236" y="9144633"/>
            <a:ext cx="505982" cy="394666"/>
          </a:xfrm>
          <a:prstGeom prst="rect">
            <a:avLst/>
          </a:prstGeom>
        </p:spPr>
      </p:pic>
      <p:sp>
        <p:nvSpPr>
          <p:cNvPr id="18" name="TextBox 18"/>
          <p:cNvSpPr txBox="1"/>
          <p:nvPr/>
        </p:nvSpPr>
        <p:spPr>
          <a:xfrm>
            <a:off x="8830843" y="3854523"/>
            <a:ext cx="7808046" cy="1682146"/>
          </a:xfrm>
          <a:prstGeom prst="rect">
            <a:avLst/>
          </a:prstGeom>
        </p:spPr>
        <p:txBody>
          <a:bodyPr lIns="0" tIns="0" rIns="0" bIns="0" rtlCol="0" anchor="t">
            <a:spAutoFit/>
          </a:bodyPr>
          <a:lstStyle/>
          <a:p>
            <a:pPr>
              <a:lnSpc>
                <a:spcPts val="4479"/>
              </a:lnSpc>
              <a:spcBef>
                <a:spcPct val="0"/>
              </a:spcBef>
            </a:pPr>
            <a:r>
              <a:rPr lang="en-US" sz="3199">
                <a:solidFill>
                  <a:srgbClr val="231F1F"/>
                </a:solidFill>
                <a:latin typeface="League Spartan"/>
              </a:rPr>
              <a:t>There are study spaces, libraries and social events where you will meet other Rhodies. </a:t>
            </a:r>
          </a:p>
        </p:txBody>
      </p:sp>
      <p:sp>
        <p:nvSpPr>
          <p:cNvPr id="19" name="TextBox 19"/>
          <p:cNvSpPr txBox="1"/>
          <p:nvPr/>
        </p:nvSpPr>
        <p:spPr>
          <a:xfrm>
            <a:off x="8830843" y="2387429"/>
            <a:ext cx="6173354" cy="1113388"/>
          </a:xfrm>
          <a:prstGeom prst="rect">
            <a:avLst/>
          </a:prstGeom>
        </p:spPr>
        <p:txBody>
          <a:bodyPr lIns="0" tIns="0" rIns="0" bIns="0" rtlCol="0" anchor="t">
            <a:spAutoFit/>
          </a:bodyPr>
          <a:lstStyle/>
          <a:p>
            <a:pPr>
              <a:lnSpc>
                <a:spcPts val="4479"/>
              </a:lnSpc>
              <a:spcBef>
                <a:spcPct val="0"/>
              </a:spcBef>
            </a:pPr>
            <a:r>
              <a:rPr lang="en-US" sz="3199">
                <a:solidFill>
                  <a:srgbClr val="231F1F"/>
                </a:solidFill>
                <a:latin typeface="League Spartan"/>
              </a:rPr>
              <a:t>Rhodes House hosts talks, seminars and forums. </a:t>
            </a:r>
          </a:p>
        </p:txBody>
      </p:sp>
      <p:sp>
        <p:nvSpPr>
          <p:cNvPr id="20" name="TextBox 20"/>
          <p:cNvSpPr txBox="1"/>
          <p:nvPr/>
        </p:nvSpPr>
        <p:spPr>
          <a:xfrm>
            <a:off x="8830843" y="935068"/>
            <a:ext cx="8434361" cy="1113388"/>
          </a:xfrm>
          <a:prstGeom prst="rect">
            <a:avLst/>
          </a:prstGeom>
        </p:spPr>
        <p:txBody>
          <a:bodyPr lIns="0" tIns="0" rIns="0" bIns="0" rtlCol="0" anchor="t">
            <a:spAutoFit/>
          </a:bodyPr>
          <a:lstStyle/>
          <a:p>
            <a:pPr>
              <a:lnSpc>
                <a:spcPts val="4479"/>
              </a:lnSpc>
              <a:spcBef>
                <a:spcPct val="0"/>
              </a:spcBef>
            </a:pPr>
            <a:r>
              <a:rPr lang="en-US" sz="3199">
                <a:solidFill>
                  <a:srgbClr val="231F1F"/>
                </a:solidFill>
                <a:latin typeface="League Spartan"/>
              </a:rPr>
              <a:t>It's where the Registrar, the Dean and the Warden are based!</a:t>
            </a:r>
          </a:p>
        </p:txBody>
      </p:sp>
      <p:sp>
        <p:nvSpPr>
          <p:cNvPr id="21" name="TextBox 21"/>
          <p:cNvSpPr txBox="1"/>
          <p:nvPr/>
        </p:nvSpPr>
        <p:spPr>
          <a:xfrm>
            <a:off x="159453" y="623974"/>
            <a:ext cx="7039820" cy="723727"/>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Rhodes House</a:t>
            </a:r>
          </a:p>
        </p:txBody>
      </p:sp>
      <p:grpSp>
        <p:nvGrpSpPr>
          <p:cNvPr id="22" name="Group 22"/>
          <p:cNvGrpSpPr>
            <a:grpSpLocks noChangeAspect="1"/>
          </p:cNvGrpSpPr>
          <p:nvPr/>
        </p:nvGrpSpPr>
        <p:grpSpPr>
          <a:xfrm>
            <a:off x="14649476" y="6272067"/>
            <a:ext cx="3267245" cy="3267232"/>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grpSp>
        <p:nvGrpSpPr>
          <p:cNvPr id="24" name="Group 24"/>
          <p:cNvGrpSpPr>
            <a:grpSpLocks noChangeAspect="1"/>
          </p:cNvGrpSpPr>
          <p:nvPr/>
        </p:nvGrpSpPr>
        <p:grpSpPr>
          <a:xfrm>
            <a:off x="14791744" y="6414335"/>
            <a:ext cx="2982710" cy="2982698"/>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cstate="email">
                <a:extLst>
                  <a:ext uri="{28A0092B-C50C-407E-A947-70E740481C1C}">
                    <a14:useLocalDpi xmlns:a14="http://schemas.microsoft.com/office/drawing/2010/main"/>
                  </a:ext>
                </a:extLst>
              </a:blip>
              <a:stretch>
                <a:fillRect l="-79770" t="-61294" r="-22582" b="-41058"/>
              </a:stretch>
            </a:blipFill>
          </p:spPr>
        </p:sp>
      </p:grpSp>
      <p:pic>
        <p:nvPicPr>
          <p:cNvPr id="26" name="Picture 2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92848">
            <a:off x="14086192" y="1833972"/>
            <a:ext cx="898837" cy="281875"/>
          </a:xfrm>
          <a:prstGeom prst="rect">
            <a:avLst/>
          </a:prstGeom>
        </p:spPr>
      </p:pic>
      <p:sp>
        <p:nvSpPr>
          <p:cNvPr id="27" name="TextBox 27"/>
          <p:cNvSpPr txBox="1"/>
          <p:nvPr/>
        </p:nvSpPr>
        <p:spPr>
          <a:xfrm>
            <a:off x="7820414" y="9444855"/>
            <a:ext cx="5265186" cy="860809"/>
          </a:xfrm>
          <a:prstGeom prst="rect">
            <a:avLst/>
          </a:prstGeom>
        </p:spPr>
        <p:txBody>
          <a:bodyPr lIns="0" tIns="0" rIns="0" bIns="0" rtlCol="0" anchor="t">
            <a:spAutoFit/>
          </a:bodyPr>
          <a:lstStyle/>
          <a:p>
            <a:pPr algn="ctr">
              <a:lnSpc>
                <a:spcPts val="2401"/>
              </a:lnSpc>
            </a:pPr>
            <a:r>
              <a:rPr lang="en-US" sz="1715">
                <a:solidFill>
                  <a:srgbClr val="1825AA"/>
                </a:solidFill>
                <a:latin typeface="League Spartan"/>
              </a:rPr>
              <a:t>Maitha AlMemari (UAE &amp; University 2018)</a:t>
            </a:r>
          </a:p>
          <a:p>
            <a:pPr>
              <a:lnSpc>
                <a:spcPts val="2327"/>
              </a:lnSpc>
            </a:pPr>
            <a:endParaRPr lang="en-US" sz="1715">
              <a:solidFill>
                <a:srgbClr val="1825AA"/>
              </a:solidFill>
              <a:latin typeface="League Spartan"/>
            </a:endParaRPr>
          </a:p>
          <a:p>
            <a:pPr>
              <a:lnSpc>
                <a:spcPts val="2327"/>
              </a:lnSpc>
            </a:pPr>
            <a:endParaRPr lang="en-US" sz="1715">
              <a:solidFill>
                <a:srgbClr val="1825AA"/>
              </a:solidFill>
              <a:latin typeface="League Spart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20747" y="2401046"/>
            <a:ext cx="4435226" cy="443520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88C9F9"/>
            </a:solidFill>
          </p:spPr>
        </p:sp>
      </p:grpSp>
      <p:grpSp>
        <p:nvGrpSpPr>
          <p:cNvPr id="4" name="Group 4"/>
          <p:cNvGrpSpPr>
            <a:grpSpLocks noChangeAspect="1"/>
          </p:cNvGrpSpPr>
          <p:nvPr/>
        </p:nvGrpSpPr>
        <p:grpSpPr>
          <a:xfrm>
            <a:off x="678970" y="2559268"/>
            <a:ext cx="4118780" cy="4118763"/>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l="-16048" r="-33951"/>
              </a:stretch>
            </a:blipFill>
          </p:spPr>
        </p:sp>
      </p:grpSp>
      <p:grpSp>
        <p:nvGrpSpPr>
          <p:cNvPr id="6" name="Group 6"/>
          <p:cNvGrpSpPr>
            <a:grpSpLocks noChangeAspect="1"/>
          </p:cNvGrpSpPr>
          <p:nvPr/>
        </p:nvGrpSpPr>
        <p:grpSpPr>
          <a:xfrm>
            <a:off x="12788320" y="1190371"/>
            <a:ext cx="4406321" cy="4406304"/>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CB9B7"/>
            </a:solidFill>
          </p:spPr>
        </p:sp>
      </p:grpSp>
      <p:grpSp>
        <p:nvGrpSpPr>
          <p:cNvPr id="8" name="Group 8"/>
          <p:cNvGrpSpPr>
            <a:grpSpLocks noChangeAspect="1"/>
          </p:cNvGrpSpPr>
          <p:nvPr/>
        </p:nvGrpSpPr>
        <p:grpSpPr>
          <a:xfrm>
            <a:off x="12932090" y="1334141"/>
            <a:ext cx="4118780" cy="411876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b="-3602"/>
              </a:stretch>
            </a:blipFill>
          </p:spPr>
        </p:sp>
      </p:grpSp>
      <p:sp>
        <p:nvSpPr>
          <p:cNvPr id="10" name="TextBox 10"/>
          <p:cNvSpPr txBox="1"/>
          <p:nvPr/>
        </p:nvSpPr>
        <p:spPr>
          <a:xfrm>
            <a:off x="12177604" y="6276588"/>
            <a:ext cx="5627751" cy="3383215"/>
          </a:xfrm>
          <a:prstGeom prst="rect">
            <a:avLst/>
          </a:prstGeom>
        </p:spPr>
        <p:txBody>
          <a:bodyPr lIns="0" tIns="0" rIns="0" bIns="0" rtlCol="0" anchor="t">
            <a:spAutoFit/>
          </a:bodyPr>
          <a:lstStyle/>
          <a:p>
            <a:pPr algn="ctr">
              <a:lnSpc>
                <a:spcPts val="4479"/>
              </a:lnSpc>
              <a:spcBef>
                <a:spcPct val="0"/>
              </a:spcBef>
            </a:pPr>
            <a:r>
              <a:rPr lang="en-US" sz="3199">
                <a:solidFill>
                  <a:srgbClr val="010101"/>
                </a:solidFill>
                <a:latin typeface="League Spartan"/>
              </a:rPr>
              <a:t>Ambition for impact, clarity of purpose, and intrinsic motivation. A </a:t>
            </a:r>
            <a:r>
              <a:rPr lang="en-US" sz="3199" u="sng">
                <a:solidFill>
                  <a:srgbClr val="010101"/>
                </a:solidFill>
                <a:latin typeface="League Spartan"/>
              </a:rPr>
              <a:t>commitment to make a difference for good in the world</a:t>
            </a:r>
            <a:r>
              <a:rPr lang="en-US" sz="3199">
                <a:solidFill>
                  <a:srgbClr val="010101"/>
                </a:solidFill>
                <a:latin typeface="League Spartan"/>
              </a:rPr>
              <a:t>. </a:t>
            </a:r>
          </a:p>
        </p:txBody>
      </p:sp>
      <p:sp>
        <p:nvSpPr>
          <p:cNvPr id="11" name="TextBox 11"/>
          <p:cNvSpPr txBox="1"/>
          <p:nvPr/>
        </p:nvSpPr>
        <p:spPr>
          <a:xfrm>
            <a:off x="5877768" y="4366433"/>
            <a:ext cx="6532465" cy="1468409"/>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do we look for in a Rhodes Scholar?</a:t>
            </a: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8100000">
            <a:off x="4927483" y="6132610"/>
            <a:ext cx="1282707" cy="402257"/>
          </a:xfrm>
          <a:prstGeom prst="rect">
            <a:avLst/>
          </a:prstGeom>
        </p:spPr>
      </p:pic>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136651">
            <a:off x="10897724" y="6514117"/>
            <a:ext cx="1282707" cy="40225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8021286">
            <a:off x="5094738" y="3317060"/>
            <a:ext cx="1282707" cy="402257"/>
          </a:xfrm>
          <a:prstGeom prst="rect">
            <a:avLst/>
          </a:prstGeom>
        </p:spPr>
      </p:pic>
      <p:sp>
        <p:nvSpPr>
          <p:cNvPr id="15" name="TextBox 15"/>
          <p:cNvSpPr txBox="1"/>
          <p:nvPr/>
        </p:nvSpPr>
        <p:spPr>
          <a:xfrm>
            <a:off x="536810" y="7171803"/>
            <a:ext cx="5627751" cy="2247433"/>
          </a:xfrm>
          <a:prstGeom prst="rect">
            <a:avLst/>
          </a:prstGeom>
        </p:spPr>
        <p:txBody>
          <a:bodyPr lIns="0" tIns="0" rIns="0" bIns="0" rtlCol="0" anchor="t">
            <a:spAutoFit/>
          </a:bodyPr>
          <a:lstStyle/>
          <a:p>
            <a:pPr algn="ctr">
              <a:lnSpc>
                <a:spcPts val="4479"/>
              </a:lnSpc>
              <a:spcBef>
                <a:spcPct val="0"/>
              </a:spcBef>
            </a:pPr>
            <a:r>
              <a:rPr lang="en-US" sz="3199">
                <a:solidFill>
                  <a:srgbClr val="010101"/>
                </a:solidFill>
                <a:latin typeface="League Spartan"/>
              </a:rPr>
              <a:t>The c</a:t>
            </a:r>
            <a:r>
              <a:rPr lang="en-US" sz="3199" u="sng">
                <a:solidFill>
                  <a:srgbClr val="010101"/>
                </a:solidFill>
                <a:latin typeface="League Spartan"/>
              </a:rPr>
              <a:t>ourage and skills required to lead</a:t>
            </a:r>
            <a:r>
              <a:rPr lang="en-US" sz="3199">
                <a:solidFill>
                  <a:srgbClr val="010101"/>
                </a:solidFill>
                <a:latin typeface="League Spartan"/>
              </a:rPr>
              <a:t> </a:t>
            </a:r>
            <a:r>
              <a:rPr lang="en-US" sz="3199" u="none">
                <a:solidFill>
                  <a:srgbClr val="010101"/>
                </a:solidFill>
                <a:latin typeface="League Spartan"/>
              </a:rPr>
              <a:t>w</a:t>
            </a:r>
            <a:r>
              <a:rPr lang="en-US" sz="3199">
                <a:solidFill>
                  <a:srgbClr val="010101"/>
                </a:solidFill>
                <a:latin typeface="League Spartan"/>
              </a:rPr>
              <a:t>it</a:t>
            </a:r>
            <a:r>
              <a:rPr lang="en-US" sz="3199" u="none">
                <a:solidFill>
                  <a:srgbClr val="010101"/>
                </a:solidFill>
                <a:latin typeface="League Spartan"/>
              </a:rPr>
              <a:t>h</a:t>
            </a:r>
            <a:r>
              <a:rPr lang="en-US" sz="3199">
                <a:solidFill>
                  <a:srgbClr val="010101"/>
                </a:solidFill>
                <a:latin typeface="League Spartan"/>
              </a:rPr>
              <a:t> </a:t>
            </a:r>
            <a:r>
              <a:rPr lang="en-US" sz="3199" u="none">
                <a:solidFill>
                  <a:srgbClr val="010101"/>
                </a:solidFill>
                <a:latin typeface="League Spartan"/>
              </a:rPr>
              <a:t>a</a:t>
            </a:r>
            <a:r>
              <a:rPr lang="en-US" sz="3199">
                <a:solidFill>
                  <a:srgbClr val="010101"/>
                </a:solidFill>
                <a:latin typeface="League Spartan"/>
              </a:rPr>
              <a:t> </a:t>
            </a:r>
            <a:r>
              <a:rPr lang="en-US" sz="3199" u="none">
                <a:solidFill>
                  <a:srgbClr val="010101"/>
                </a:solidFill>
                <a:latin typeface="League Spartan"/>
              </a:rPr>
              <a:t>wid</a:t>
            </a:r>
            <a:r>
              <a:rPr lang="en-US" sz="3199">
                <a:solidFill>
                  <a:srgbClr val="010101"/>
                </a:solidFill>
                <a:latin typeface="League Spartan"/>
              </a:rPr>
              <a:t>e</a:t>
            </a:r>
            <a:r>
              <a:rPr lang="en-US" sz="3199" u="none">
                <a:solidFill>
                  <a:srgbClr val="010101"/>
                </a:solidFill>
                <a:latin typeface="League Spartan"/>
              </a:rPr>
              <a:t>r</a:t>
            </a:r>
            <a:r>
              <a:rPr lang="en-US" sz="3199">
                <a:solidFill>
                  <a:srgbClr val="010101"/>
                </a:solidFill>
                <a:latin typeface="League Spartan"/>
              </a:rPr>
              <a:t> de</a:t>
            </a:r>
            <a:r>
              <a:rPr lang="en-US" sz="3199" u="none">
                <a:solidFill>
                  <a:srgbClr val="010101"/>
                </a:solidFill>
                <a:latin typeface="League Spartan"/>
              </a:rPr>
              <a:t>si</a:t>
            </a:r>
            <a:r>
              <a:rPr lang="en-US" sz="3199">
                <a:solidFill>
                  <a:srgbClr val="010101"/>
                </a:solidFill>
                <a:latin typeface="League Spartan"/>
              </a:rPr>
              <a:t>re for </a:t>
            </a:r>
            <a:r>
              <a:rPr lang="en-US" sz="3199" u="none">
                <a:solidFill>
                  <a:srgbClr val="010101"/>
                </a:solidFill>
                <a:latin typeface="League Spartan"/>
              </a:rPr>
              <a:t>publ</a:t>
            </a:r>
            <a:r>
              <a:rPr lang="en-US" sz="3199">
                <a:solidFill>
                  <a:srgbClr val="010101"/>
                </a:solidFill>
                <a:latin typeface="League Spartan"/>
              </a:rPr>
              <a:t>i</a:t>
            </a:r>
            <a:r>
              <a:rPr lang="en-US" sz="3199" u="none">
                <a:solidFill>
                  <a:srgbClr val="010101"/>
                </a:solidFill>
                <a:latin typeface="League Spartan"/>
              </a:rPr>
              <a:t>c</a:t>
            </a:r>
            <a:r>
              <a:rPr lang="en-US" sz="3199">
                <a:solidFill>
                  <a:srgbClr val="010101"/>
                </a:solidFill>
                <a:latin typeface="League Spartan"/>
              </a:rPr>
              <a:t> good</a:t>
            </a:r>
            <a:r>
              <a:rPr lang="en-US" sz="3199" u="none">
                <a:solidFill>
                  <a:srgbClr val="010101"/>
                </a:solidFill>
                <a:latin typeface="League Spartan"/>
              </a:rPr>
              <a:t>.</a:t>
            </a:r>
          </a:p>
        </p:txBody>
      </p:sp>
      <p:pic>
        <p:nvPicPr>
          <p:cNvPr id="16" name="Picture 16"/>
          <p:cNvPicPr>
            <a:picLocks noChangeAspect="1"/>
          </p:cNvPicPr>
          <p:nvPr/>
        </p:nvPicPr>
        <p:blipFill>
          <a:blip r:embed="rId6"/>
          <a:srcRect/>
          <a:stretch>
            <a:fillRect/>
          </a:stretch>
        </p:blipFill>
        <p:spPr>
          <a:xfrm>
            <a:off x="5877768" y="6775827"/>
            <a:ext cx="739501" cy="906251"/>
          </a:xfrm>
          <a:prstGeom prst="rect">
            <a:avLst/>
          </a:prstGeom>
        </p:spPr>
      </p:pic>
      <p:pic>
        <p:nvPicPr>
          <p:cNvPr id="17" name="Picture 17"/>
          <p:cNvPicPr>
            <a:picLocks noChangeAspect="1"/>
          </p:cNvPicPr>
          <p:nvPr/>
        </p:nvPicPr>
        <p:blipFill>
          <a:blip r:embed="rId7"/>
          <a:srcRect/>
          <a:stretch>
            <a:fillRect/>
          </a:stretch>
        </p:blipFill>
        <p:spPr>
          <a:xfrm rot="1300112">
            <a:off x="5851122" y="388687"/>
            <a:ext cx="1890908" cy="1890908"/>
          </a:xfrm>
          <a:prstGeom prst="rect">
            <a:avLst/>
          </a:prstGeom>
        </p:spPr>
      </p:pic>
      <p:pic>
        <p:nvPicPr>
          <p:cNvPr id="18" name="Picture 18"/>
          <p:cNvPicPr>
            <a:picLocks noChangeAspect="1"/>
          </p:cNvPicPr>
          <p:nvPr/>
        </p:nvPicPr>
        <p:blipFill>
          <a:blip r:embed="rId8"/>
          <a:srcRect/>
          <a:stretch>
            <a:fillRect/>
          </a:stretch>
        </p:blipFill>
        <p:spPr>
          <a:xfrm>
            <a:off x="15897074" y="4383310"/>
            <a:ext cx="1794975" cy="1794975"/>
          </a:xfrm>
          <a:prstGeom prst="rect">
            <a:avLst/>
          </a:prstGeom>
        </p:spPr>
      </p:pic>
      <p:grpSp>
        <p:nvGrpSpPr>
          <p:cNvPr id="19" name="Group 19"/>
          <p:cNvGrpSpPr>
            <a:grpSpLocks noChangeAspect="1"/>
          </p:cNvGrpSpPr>
          <p:nvPr/>
        </p:nvGrpSpPr>
        <p:grpSpPr>
          <a:xfrm>
            <a:off x="8569483" y="648164"/>
            <a:ext cx="3117687" cy="3117674"/>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cstate="email">
                <a:extLst>
                  <a:ext uri="{28A0092B-C50C-407E-A947-70E740481C1C}">
                    <a14:useLocalDpi xmlns:a14="http://schemas.microsoft.com/office/drawing/2010/main"/>
                  </a:ext>
                </a:extLst>
              </a:blip>
              <a:stretch>
                <a:fillRect l="-35268" r="-14543"/>
              </a:stretch>
            </a:blipFill>
          </p:spPr>
        </p:sp>
      </p:grpSp>
      <p:sp>
        <p:nvSpPr>
          <p:cNvPr id="21" name="TextBox 21"/>
          <p:cNvSpPr txBox="1"/>
          <p:nvPr/>
        </p:nvSpPr>
        <p:spPr>
          <a:xfrm>
            <a:off x="250016" y="749740"/>
            <a:ext cx="5627751" cy="1111652"/>
          </a:xfrm>
          <a:prstGeom prst="rect">
            <a:avLst/>
          </a:prstGeom>
        </p:spPr>
        <p:txBody>
          <a:bodyPr lIns="0" tIns="0" rIns="0" bIns="0" rtlCol="0" anchor="t">
            <a:spAutoFit/>
          </a:bodyPr>
          <a:lstStyle/>
          <a:p>
            <a:pPr algn="ctr">
              <a:lnSpc>
                <a:spcPts val="4479"/>
              </a:lnSpc>
              <a:spcBef>
                <a:spcPct val="0"/>
              </a:spcBef>
            </a:pPr>
            <a:r>
              <a:rPr lang="en-US" sz="3199">
                <a:solidFill>
                  <a:srgbClr val="010101"/>
                </a:solidFill>
                <a:latin typeface="League Spartan"/>
              </a:rPr>
              <a:t>Academic achievement and </a:t>
            </a:r>
            <a:r>
              <a:rPr lang="en-US" sz="3199" u="sng">
                <a:solidFill>
                  <a:srgbClr val="010101"/>
                </a:solidFill>
                <a:latin typeface="League Spartan"/>
              </a:rPr>
              <a:t>excellence.</a:t>
            </a:r>
          </a:p>
        </p:txBody>
      </p:sp>
      <p:grpSp>
        <p:nvGrpSpPr>
          <p:cNvPr id="22" name="Group 22"/>
          <p:cNvGrpSpPr>
            <a:grpSpLocks noChangeAspect="1"/>
          </p:cNvGrpSpPr>
          <p:nvPr/>
        </p:nvGrpSpPr>
        <p:grpSpPr>
          <a:xfrm>
            <a:off x="7708982" y="6607932"/>
            <a:ext cx="3191569" cy="3191556"/>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cstate="email">
                <a:extLst>
                  <a:ext uri="{28A0092B-C50C-407E-A947-70E740481C1C}">
                    <a14:useLocalDpi xmlns:a14="http://schemas.microsoft.com/office/drawing/2010/main"/>
                  </a:ext>
                </a:extLst>
              </a:blip>
              <a:stretch>
                <a:fillRect l="-32830" r="-16981"/>
              </a:stretch>
            </a:blipFill>
          </p:spPr>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42345" y="623974"/>
            <a:ext cx="4957914" cy="723727"/>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Are you Eligible?</a:t>
            </a:r>
          </a:p>
        </p:txBody>
      </p:sp>
      <p:sp>
        <p:nvSpPr>
          <p:cNvPr id="3" name="TextBox 3"/>
          <p:cNvSpPr txBox="1"/>
          <p:nvPr/>
        </p:nvSpPr>
        <p:spPr>
          <a:xfrm>
            <a:off x="1028700" y="1760671"/>
            <a:ext cx="7910430" cy="3382829"/>
          </a:xfrm>
          <a:prstGeom prst="rect">
            <a:avLst/>
          </a:prstGeom>
        </p:spPr>
        <p:txBody>
          <a:bodyPr lIns="0" tIns="0" rIns="0" bIns="0" rtlCol="0" anchor="t">
            <a:spAutoFit/>
          </a:bodyPr>
          <a:lstStyle/>
          <a:p>
            <a:pPr>
              <a:lnSpc>
                <a:spcPts val="3840"/>
              </a:lnSpc>
            </a:pPr>
            <a:endParaRPr/>
          </a:p>
          <a:p>
            <a:pPr>
              <a:lnSpc>
                <a:spcPts val="3840"/>
              </a:lnSpc>
            </a:pPr>
            <a:r>
              <a:rPr lang="en-US" sz="3200">
                <a:solidFill>
                  <a:srgbClr val="000000"/>
                </a:solidFill>
                <a:latin typeface="League Spartan"/>
              </a:rPr>
              <a:t>Each applicant must fulfil the citizenship and residency requirements of the Rhodes constituency for which they are applying.</a:t>
            </a:r>
          </a:p>
          <a:p>
            <a:pPr>
              <a:lnSpc>
                <a:spcPts val="3840"/>
              </a:lnSpc>
            </a:pPr>
            <a:endParaRPr lang="en-US" sz="3200">
              <a:solidFill>
                <a:srgbClr val="000000"/>
              </a:solidFill>
              <a:latin typeface="League Spartan"/>
            </a:endParaRPr>
          </a:p>
        </p:txBody>
      </p:sp>
      <p:sp>
        <p:nvSpPr>
          <p:cNvPr id="4" name="TextBox 4"/>
          <p:cNvSpPr txBox="1"/>
          <p:nvPr/>
        </p:nvSpPr>
        <p:spPr>
          <a:xfrm>
            <a:off x="1042979" y="5233416"/>
            <a:ext cx="9258053" cy="2434360"/>
          </a:xfrm>
          <a:prstGeom prst="rect">
            <a:avLst/>
          </a:prstGeom>
        </p:spPr>
        <p:txBody>
          <a:bodyPr lIns="0" tIns="0" rIns="0" bIns="0" rtlCol="0" anchor="t">
            <a:spAutoFit/>
          </a:bodyPr>
          <a:lstStyle/>
          <a:p>
            <a:pPr>
              <a:lnSpc>
                <a:spcPts val="3840"/>
              </a:lnSpc>
            </a:pPr>
            <a:r>
              <a:rPr lang="en-US" sz="3200">
                <a:solidFill>
                  <a:srgbClr val="000000"/>
                </a:solidFill>
                <a:latin typeface="League Spartan"/>
              </a:rPr>
              <a:t>Age limits vary between constituencies, ranging between 19 up to a maximum of 27 years.</a:t>
            </a:r>
          </a:p>
          <a:p>
            <a:pPr>
              <a:lnSpc>
                <a:spcPts val="3840"/>
              </a:lnSpc>
            </a:pPr>
            <a:endParaRPr lang="en-US" sz="3200">
              <a:solidFill>
                <a:srgbClr val="000000"/>
              </a:solidFill>
              <a:latin typeface="League Spartan"/>
            </a:endParaRPr>
          </a:p>
          <a:p>
            <a:pPr>
              <a:lnSpc>
                <a:spcPts val="3840"/>
              </a:lnSpc>
            </a:pPr>
            <a:endParaRPr lang="en-US" sz="3200">
              <a:solidFill>
                <a:srgbClr val="000000"/>
              </a:solidFill>
              <a:latin typeface="League Spartan"/>
            </a:endParaRPr>
          </a:p>
        </p:txBody>
      </p:sp>
      <p:sp>
        <p:nvSpPr>
          <p:cNvPr id="5" name="TextBox 5"/>
          <p:cNvSpPr txBox="1"/>
          <p:nvPr/>
        </p:nvSpPr>
        <p:spPr>
          <a:xfrm>
            <a:off x="1028700" y="7326722"/>
            <a:ext cx="13457067" cy="3405956"/>
          </a:xfrm>
          <a:prstGeom prst="rect">
            <a:avLst/>
          </a:prstGeom>
        </p:spPr>
        <p:txBody>
          <a:bodyPr lIns="0" tIns="0" rIns="0" bIns="0" rtlCol="0" anchor="t">
            <a:spAutoFit/>
          </a:bodyPr>
          <a:lstStyle/>
          <a:p>
            <a:pPr>
              <a:lnSpc>
                <a:spcPts val="3840"/>
              </a:lnSpc>
            </a:pPr>
            <a:r>
              <a:rPr lang="en-US" sz="3200">
                <a:solidFill>
                  <a:srgbClr val="000000"/>
                </a:solidFill>
                <a:latin typeface="League Spartan"/>
              </a:rPr>
              <a:t>You must have completed, or be in the processing of completing, an undergraduate</a:t>
            </a:r>
          </a:p>
          <a:p>
            <a:pPr>
              <a:lnSpc>
                <a:spcPts val="3840"/>
              </a:lnSpc>
            </a:pPr>
            <a:r>
              <a:rPr lang="en-US" sz="3200">
                <a:solidFill>
                  <a:srgbClr val="000000"/>
                </a:solidFill>
                <a:latin typeface="League Spartan"/>
              </a:rPr>
              <a:t>degree with a GPA of 3.7 out of 4 or higher, or the equivalent academic level in your country.</a:t>
            </a:r>
          </a:p>
          <a:p>
            <a:pPr>
              <a:lnSpc>
                <a:spcPts val="3840"/>
              </a:lnSpc>
            </a:pPr>
            <a:endParaRPr lang="en-US" sz="3200">
              <a:solidFill>
                <a:srgbClr val="000000"/>
              </a:solidFill>
              <a:latin typeface="League Spartan"/>
            </a:endParaRPr>
          </a:p>
          <a:p>
            <a:pPr>
              <a:lnSpc>
                <a:spcPts val="3840"/>
              </a:lnSpc>
            </a:pPr>
            <a:endParaRPr lang="en-US" sz="3200">
              <a:solidFill>
                <a:srgbClr val="000000"/>
              </a:solidFill>
              <a:latin typeface="League Spartan"/>
            </a:endParaRPr>
          </a:p>
          <a:p>
            <a:pPr>
              <a:lnSpc>
                <a:spcPts val="3840"/>
              </a:lnSpc>
            </a:pPr>
            <a:endParaRPr lang="en-US" sz="3200">
              <a:solidFill>
                <a:srgbClr val="000000"/>
              </a:solidFill>
              <a:latin typeface="League Spartan"/>
            </a:endParaRPr>
          </a:p>
        </p:txBody>
      </p:sp>
      <p:grpSp>
        <p:nvGrpSpPr>
          <p:cNvPr id="6" name="Group 6"/>
          <p:cNvGrpSpPr>
            <a:grpSpLocks noChangeAspect="1"/>
          </p:cNvGrpSpPr>
          <p:nvPr/>
        </p:nvGrpSpPr>
        <p:grpSpPr>
          <a:xfrm>
            <a:off x="8491852" y="495792"/>
            <a:ext cx="4546595" cy="454657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CB9B7"/>
            </a:solidFill>
          </p:spPr>
        </p:sp>
      </p:grpSp>
      <p:grpSp>
        <p:nvGrpSpPr>
          <p:cNvPr id="8" name="Group 8"/>
          <p:cNvGrpSpPr>
            <a:grpSpLocks noChangeAspect="1"/>
          </p:cNvGrpSpPr>
          <p:nvPr/>
        </p:nvGrpSpPr>
        <p:grpSpPr>
          <a:xfrm>
            <a:off x="8705759" y="709699"/>
            <a:ext cx="4118780" cy="411876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cstate="email">
                <a:extLst>
                  <a:ext uri="{28A0092B-C50C-407E-A947-70E740481C1C}">
                    <a14:useLocalDpi xmlns:a14="http://schemas.microsoft.com/office/drawing/2010/main"/>
                  </a:ext>
                </a:extLst>
              </a:blip>
              <a:stretch>
                <a:fillRect l="-49812"/>
              </a:stretch>
            </a:blipFill>
          </p:spPr>
        </p:sp>
      </p:grpSp>
      <p:grpSp>
        <p:nvGrpSpPr>
          <p:cNvPr id="10" name="Group 10"/>
          <p:cNvGrpSpPr>
            <a:grpSpLocks noChangeAspect="1"/>
          </p:cNvGrpSpPr>
          <p:nvPr/>
        </p:nvGrpSpPr>
        <p:grpSpPr>
          <a:xfrm>
            <a:off x="13140520" y="2331833"/>
            <a:ext cx="4118780" cy="4118763"/>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cstate="email">
                <a:extLst>
                  <a:ext uri="{28A0092B-C50C-407E-A947-70E740481C1C}">
                    <a14:useLocalDpi xmlns:a14="http://schemas.microsoft.com/office/drawing/2010/main"/>
                  </a:ext>
                </a:extLst>
              </a:blip>
              <a:stretch>
                <a:fillRect l="-49999"/>
              </a:stretch>
            </a:blipFill>
          </p:spPr>
        </p:sp>
      </p:grpSp>
      <p:grpSp>
        <p:nvGrpSpPr>
          <p:cNvPr id="12" name="Group 12"/>
          <p:cNvGrpSpPr>
            <a:grpSpLocks noChangeAspect="1"/>
          </p:cNvGrpSpPr>
          <p:nvPr/>
        </p:nvGrpSpPr>
        <p:grpSpPr>
          <a:xfrm>
            <a:off x="14667100" y="6893004"/>
            <a:ext cx="3183629" cy="3183617"/>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BB040"/>
            </a:solidFill>
          </p:spPr>
        </p:sp>
      </p:grpSp>
      <p:grpSp>
        <p:nvGrpSpPr>
          <p:cNvPr id="14" name="Group 14"/>
          <p:cNvGrpSpPr>
            <a:grpSpLocks noChangeAspect="1"/>
          </p:cNvGrpSpPr>
          <p:nvPr/>
        </p:nvGrpSpPr>
        <p:grpSpPr>
          <a:xfrm>
            <a:off x="14819522" y="7045426"/>
            <a:ext cx="2870036" cy="287002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email">
                <a:extLst>
                  <a:ext uri="{28A0092B-C50C-407E-A947-70E740481C1C}">
                    <a14:useLocalDpi xmlns:a14="http://schemas.microsoft.com/office/drawing/2010/main"/>
                  </a:ext>
                </a:extLst>
              </a:blip>
              <a:stretch>
                <a:fillRect t="-31002" b="-18810"/>
              </a:stretch>
            </a:blipFill>
          </p:spPr>
        </p:sp>
      </p:grpSp>
      <p:pic>
        <p:nvPicPr>
          <p:cNvPr id="16" name="Picture 16"/>
          <p:cNvPicPr>
            <a:picLocks noChangeAspect="1"/>
          </p:cNvPicPr>
          <p:nvPr/>
        </p:nvPicPr>
        <p:blipFill>
          <a:blip r:embed="rId6"/>
          <a:srcRect/>
          <a:stretch>
            <a:fillRect/>
          </a:stretch>
        </p:blipFill>
        <p:spPr>
          <a:xfrm rot="-908263">
            <a:off x="5578512" y="29782"/>
            <a:ext cx="2193138" cy="2193138"/>
          </a:xfrm>
          <a:prstGeom prst="rect">
            <a:avLst/>
          </a:prstGeom>
        </p:spPr>
      </p:pic>
      <p:pic>
        <p:nvPicPr>
          <p:cNvPr id="17"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44493" y="2173376"/>
            <a:ext cx="595705" cy="595705"/>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44493" y="5233416"/>
            <a:ext cx="595705" cy="595705"/>
          </a:xfrm>
          <a:prstGeom prst="rect">
            <a:avLst/>
          </a:prstGeom>
        </p:spPr>
      </p:pic>
      <p:pic>
        <p:nvPicPr>
          <p:cNvPr id="19" name="Picture 1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44493" y="7326722"/>
            <a:ext cx="595705" cy="59570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599495" y="1805087"/>
            <a:ext cx="17250355" cy="7172125"/>
            <a:chOff x="0" y="0"/>
            <a:chExt cx="23000473" cy="9562833"/>
          </a:xfrm>
        </p:grpSpPr>
        <p:sp>
          <p:nvSpPr>
            <p:cNvPr id="3" name="AutoShape 3"/>
            <p:cNvSpPr/>
            <p:nvPr/>
          </p:nvSpPr>
          <p:spPr>
            <a:xfrm>
              <a:off x="0" y="0"/>
              <a:ext cx="23000473" cy="9562833"/>
            </a:xfrm>
            <a:prstGeom prst="rect">
              <a:avLst/>
            </a:prstGeom>
            <a:solidFill>
              <a:srgbClr val="FFFFFF"/>
            </a:solidFill>
          </p:spPr>
        </p:sp>
      </p:grpSp>
      <p:pic>
        <p:nvPicPr>
          <p:cNvPr id="4" name="Picture 4"/>
          <p:cNvPicPr>
            <a:picLocks noChangeAspect="1"/>
          </p:cNvPicPr>
          <p:nvPr/>
        </p:nvPicPr>
        <p:blipFill>
          <a:blip r:embed="rId3"/>
          <a:srcRect/>
          <a:stretch>
            <a:fillRect/>
          </a:stretch>
        </p:blipFill>
        <p:spPr>
          <a:xfrm rot="-9250399">
            <a:off x="2879612" y="8013863"/>
            <a:ext cx="8115300" cy="2170843"/>
          </a:xfrm>
          <a:prstGeom prst="rect">
            <a:avLst/>
          </a:prstGeom>
        </p:spPr>
      </p:pic>
      <p:pic>
        <p:nvPicPr>
          <p:cNvPr id="5" name="Picture 5"/>
          <p:cNvPicPr>
            <a:picLocks noChangeAspect="1"/>
          </p:cNvPicPr>
          <p:nvPr/>
        </p:nvPicPr>
        <p:blipFill>
          <a:blip r:embed="rId4"/>
          <a:srcRect/>
          <a:stretch>
            <a:fillRect/>
          </a:stretch>
        </p:blipFill>
        <p:spPr>
          <a:xfrm rot="-2179462">
            <a:off x="-818900" y="3362083"/>
            <a:ext cx="7695491" cy="5145642"/>
          </a:xfrm>
          <a:prstGeom prst="rect">
            <a:avLst/>
          </a:prstGeom>
        </p:spPr>
      </p:pic>
      <p:pic>
        <p:nvPicPr>
          <p:cNvPr id="6" name="Picture 6"/>
          <p:cNvPicPr>
            <a:picLocks noChangeAspect="1"/>
          </p:cNvPicPr>
          <p:nvPr/>
        </p:nvPicPr>
        <p:blipFill>
          <a:blip r:embed="rId5"/>
          <a:srcRect/>
          <a:stretch>
            <a:fillRect/>
          </a:stretch>
        </p:blipFill>
        <p:spPr>
          <a:xfrm rot="1721332">
            <a:off x="13615463" y="3429000"/>
            <a:ext cx="4517190" cy="6395806"/>
          </a:xfrm>
          <a:prstGeom prst="rect">
            <a:avLst/>
          </a:prstGeom>
        </p:spPr>
      </p:pic>
      <p:pic>
        <p:nvPicPr>
          <p:cNvPr id="7" name="Picture 7"/>
          <p:cNvPicPr>
            <a:picLocks noChangeAspect="1"/>
          </p:cNvPicPr>
          <p:nvPr/>
        </p:nvPicPr>
        <p:blipFill>
          <a:blip r:embed="rId6"/>
          <a:srcRect/>
          <a:stretch>
            <a:fillRect/>
          </a:stretch>
        </p:blipFill>
        <p:spPr>
          <a:xfrm>
            <a:off x="1028700" y="2234355"/>
            <a:ext cx="16230600" cy="6199290"/>
          </a:xfrm>
          <a:prstGeom prst="rect">
            <a:avLst/>
          </a:prstGeom>
        </p:spPr>
      </p:pic>
      <p:pic>
        <p:nvPicPr>
          <p:cNvPr id="8" name="Picture 8"/>
          <p:cNvPicPr>
            <a:picLocks noChangeAspect="1"/>
          </p:cNvPicPr>
          <p:nvPr/>
        </p:nvPicPr>
        <p:blipFill>
          <a:blip r:embed="rId7"/>
          <a:srcRect/>
          <a:stretch>
            <a:fillRect/>
          </a:stretch>
        </p:blipFill>
        <p:spPr>
          <a:xfrm rot="-3233455">
            <a:off x="14597708" y="958005"/>
            <a:ext cx="2552700" cy="2552700"/>
          </a:xfrm>
          <a:prstGeom prst="rect">
            <a:avLst/>
          </a:prstGeom>
        </p:spPr>
      </p:pic>
      <p:pic>
        <p:nvPicPr>
          <p:cNvPr id="9" name="Picture 9"/>
          <p:cNvPicPr>
            <a:picLocks noChangeAspect="1"/>
          </p:cNvPicPr>
          <p:nvPr/>
        </p:nvPicPr>
        <p:blipFill>
          <a:blip r:embed="rId7"/>
          <a:srcRect/>
          <a:stretch>
            <a:fillRect/>
          </a:stretch>
        </p:blipFill>
        <p:spPr>
          <a:xfrm rot="-3233455">
            <a:off x="-247650" y="7227308"/>
            <a:ext cx="2552700" cy="2552700"/>
          </a:xfrm>
          <a:prstGeom prst="rect">
            <a:avLst/>
          </a:prstGeom>
        </p:spPr>
      </p:pic>
      <p:pic>
        <p:nvPicPr>
          <p:cNvPr id="10" name="Picture 10"/>
          <p:cNvPicPr>
            <a:picLocks noChangeAspect="1"/>
          </p:cNvPicPr>
          <p:nvPr/>
        </p:nvPicPr>
        <p:blipFill>
          <a:blip r:embed="rId8"/>
          <a:srcRect/>
          <a:stretch>
            <a:fillRect/>
          </a:stretch>
        </p:blipFill>
        <p:spPr>
          <a:xfrm>
            <a:off x="15430501" y="-1606388"/>
            <a:ext cx="4114800" cy="4114800"/>
          </a:xfrm>
          <a:prstGeom prst="rect">
            <a:avLst/>
          </a:prstGeom>
        </p:spPr>
      </p:pic>
      <p:pic>
        <p:nvPicPr>
          <p:cNvPr id="11" name="Picture 11"/>
          <p:cNvPicPr>
            <a:picLocks noChangeAspect="1"/>
          </p:cNvPicPr>
          <p:nvPr/>
        </p:nvPicPr>
        <p:blipFill>
          <a:blip r:embed="rId9"/>
          <a:srcRect/>
          <a:stretch>
            <a:fillRect/>
          </a:stretch>
        </p:blipFill>
        <p:spPr>
          <a:xfrm rot="9716371">
            <a:off x="7320648" y="214864"/>
            <a:ext cx="8115300" cy="989671"/>
          </a:xfrm>
          <a:prstGeom prst="rect">
            <a:avLst/>
          </a:prstGeom>
        </p:spPr>
      </p:pic>
      <p:sp>
        <p:nvSpPr>
          <p:cNvPr id="12" name="TextBox 12"/>
          <p:cNvSpPr txBox="1"/>
          <p:nvPr/>
        </p:nvSpPr>
        <p:spPr>
          <a:xfrm>
            <a:off x="313745" y="623974"/>
            <a:ext cx="7053414" cy="723727"/>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What do you need?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l="4418" t="24437" r="5676" b="36622"/>
          <a:stretch>
            <a:fillRect/>
          </a:stretch>
        </a:blip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6693" y="2740698"/>
            <a:ext cx="3924481" cy="392446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grpSp>
        <p:nvGrpSpPr>
          <p:cNvPr id="4" name="Group 4"/>
          <p:cNvGrpSpPr>
            <a:grpSpLocks noChangeAspect="1"/>
          </p:cNvGrpSpPr>
          <p:nvPr/>
        </p:nvGrpSpPr>
        <p:grpSpPr>
          <a:xfrm>
            <a:off x="4908946" y="2740698"/>
            <a:ext cx="3924481" cy="392446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C671C"/>
            </a:solidFill>
          </p:spPr>
        </p:sp>
      </p:grpSp>
      <p:grpSp>
        <p:nvGrpSpPr>
          <p:cNvPr id="6" name="Group 6"/>
          <p:cNvGrpSpPr>
            <a:grpSpLocks noChangeAspect="1"/>
          </p:cNvGrpSpPr>
          <p:nvPr/>
        </p:nvGrpSpPr>
        <p:grpSpPr>
          <a:xfrm>
            <a:off x="9222449" y="2740698"/>
            <a:ext cx="3924481" cy="392446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38B6FF"/>
            </a:solidFill>
          </p:spPr>
        </p:sp>
      </p:grpSp>
      <p:grpSp>
        <p:nvGrpSpPr>
          <p:cNvPr id="8" name="Group 8"/>
          <p:cNvGrpSpPr>
            <a:grpSpLocks noChangeAspect="1"/>
          </p:cNvGrpSpPr>
          <p:nvPr/>
        </p:nvGrpSpPr>
        <p:grpSpPr>
          <a:xfrm>
            <a:off x="13676826" y="2740698"/>
            <a:ext cx="3924481" cy="392446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EC671C"/>
            </a:solidFill>
          </p:spPr>
        </p:sp>
      </p:grpSp>
      <p:grpSp>
        <p:nvGrpSpPr>
          <p:cNvPr id="10" name="Group 10"/>
          <p:cNvGrpSpPr/>
          <p:nvPr/>
        </p:nvGrpSpPr>
        <p:grpSpPr>
          <a:xfrm>
            <a:off x="4132204" y="6319375"/>
            <a:ext cx="1185019" cy="345789"/>
            <a:chOff x="0" y="0"/>
            <a:chExt cx="6350000" cy="1852930"/>
          </a:xfrm>
        </p:grpSpPr>
        <p:sp>
          <p:nvSpPr>
            <p:cNvPr id="11" name="Freeform 11"/>
            <p:cNvSpPr/>
            <p:nvPr/>
          </p:nvSpPr>
          <p:spPr>
            <a:xfrm>
              <a:off x="0" y="0"/>
              <a:ext cx="6350000" cy="1854200"/>
            </a:xfrm>
            <a:custGeom>
              <a:avLst/>
              <a:gdLst/>
              <a:ahLst/>
              <a:cxnLst/>
              <a:rect l="l" t="t" r="r" b="b"/>
              <a:pathLst>
                <a:path w="6350000" h="1854200">
                  <a:moveTo>
                    <a:pt x="6249670" y="739140"/>
                  </a:moveTo>
                  <a:lnTo>
                    <a:pt x="5328920" y="49530"/>
                  </a:lnTo>
                  <a:cubicBezTo>
                    <a:pt x="5284470" y="16510"/>
                    <a:pt x="5236210" y="0"/>
                    <a:pt x="5186680" y="0"/>
                  </a:cubicBezTo>
                  <a:cubicBezTo>
                    <a:pt x="5081270" y="0"/>
                    <a:pt x="5003800" y="81280"/>
                    <a:pt x="5003800" y="194310"/>
                  </a:cubicBezTo>
                  <a:lnTo>
                    <a:pt x="5003800" y="605790"/>
                  </a:lnTo>
                  <a:lnTo>
                    <a:pt x="313690" y="605790"/>
                  </a:lnTo>
                  <a:cubicBezTo>
                    <a:pt x="139700" y="609600"/>
                    <a:pt x="0" y="751840"/>
                    <a:pt x="0" y="927100"/>
                  </a:cubicBezTo>
                  <a:cubicBezTo>
                    <a:pt x="0" y="1102360"/>
                    <a:pt x="139700" y="1244600"/>
                    <a:pt x="313690" y="1248410"/>
                  </a:cubicBezTo>
                  <a:lnTo>
                    <a:pt x="5003800" y="1248410"/>
                  </a:lnTo>
                  <a:lnTo>
                    <a:pt x="5003800" y="1659890"/>
                  </a:lnTo>
                  <a:cubicBezTo>
                    <a:pt x="5003800" y="1772920"/>
                    <a:pt x="5081270" y="1854200"/>
                    <a:pt x="5186680" y="1854200"/>
                  </a:cubicBezTo>
                  <a:cubicBezTo>
                    <a:pt x="5236210" y="1854200"/>
                    <a:pt x="5284470" y="1836420"/>
                    <a:pt x="5328920" y="1803400"/>
                  </a:cubicBezTo>
                  <a:lnTo>
                    <a:pt x="6249670" y="1115060"/>
                  </a:lnTo>
                  <a:cubicBezTo>
                    <a:pt x="6313170" y="1066800"/>
                    <a:pt x="6350000" y="998220"/>
                    <a:pt x="6350000" y="927100"/>
                  </a:cubicBezTo>
                  <a:cubicBezTo>
                    <a:pt x="6350000" y="854710"/>
                    <a:pt x="6313170" y="787400"/>
                    <a:pt x="6249670" y="739140"/>
                  </a:cubicBezTo>
                  <a:close/>
                </a:path>
              </a:pathLst>
            </a:custGeom>
            <a:solidFill>
              <a:srgbClr val="010101"/>
            </a:solidFill>
          </p:spPr>
        </p:sp>
      </p:grpSp>
      <p:grpSp>
        <p:nvGrpSpPr>
          <p:cNvPr id="12" name="Group 12"/>
          <p:cNvGrpSpPr/>
          <p:nvPr/>
        </p:nvGrpSpPr>
        <p:grpSpPr>
          <a:xfrm>
            <a:off x="8516400" y="6319375"/>
            <a:ext cx="1185019" cy="345789"/>
            <a:chOff x="0" y="0"/>
            <a:chExt cx="6350000" cy="1852930"/>
          </a:xfrm>
        </p:grpSpPr>
        <p:sp>
          <p:nvSpPr>
            <p:cNvPr id="13" name="Freeform 13"/>
            <p:cNvSpPr/>
            <p:nvPr/>
          </p:nvSpPr>
          <p:spPr>
            <a:xfrm>
              <a:off x="0" y="0"/>
              <a:ext cx="6350000" cy="1854200"/>
            </a:xfrm>
            <a:custGeom>
              <a:avLst/>
              <a:gdLst/>
              <a:ahLst/>
              <a:cxnLst/>
              <a:rect l="l" t="t" r="r" b="b"/>
              <a:pathLst>
                <a:path w="6350000" h="1854200">
                  <a:moveTo>
                    <a:pt x="6249670" y="739140"/>
                  </a:moveTo>
                  <a:lnTo>
                    <a:pt x="5328920" y="49530"/>
                  </a:lnTo>
                  <a:cubicBezTo>
                    <a:pt x="5284470" y="16510"/>
                    <a:pt x="5236210" y="0"/>
                    <a:pt x="5186680" y="0"/>
                  </a:cubicBezTo>
                  <a:cubicBezTo>
                    <a:pt x="5081270" y="0"/>
                    <a:pt x="5003800" y="81280"/>
                    <a:pt x="5003800" y="194310"/>
                  </a:cubicBezTo>
                  <a:lnTo>
                    <a:pt x="5003800" y="605790"/>
                  </a:lnTo>
                  <a:lnTo>
                    <a:pt x="313690" y="605790"/>
                  </a:lnTo>
                  <a:cubicBezTo>
                    <a:pt x="139700" y="609600"/>
                    <a:pt x="0" y="751840"/>
                    <a:pt x="0" y="927100"/>
                  </a:cubicBezTo>
                  <a:cubicBezTo>
                    <a:pt x="0" y="1102360"/>
                    <a:pt x="139700" y="1244600"/>
                    <a:pt x="313690" y="1248410"/>
                  </a:cubicBezTo>
                  <a:lnTo>
                    <a:pt x="5003800" y="1248410"/>
                  </a:lnTo>
                  <a:lnTo>
                    <a:pt x="5003800" y="1659890"/>
                  </a:lnTo>
                  <a:cubicBezTo>
                    <a:pt x="5003800" y="1772920"/>
                    <a:pt x="5081270" y="1854200"/>
                    <a:pt x="5186680" y="1854200"/>
                  </a:cubicBezTo>
                  <a:cubicBezTo>
                    <a:pt x="5236210" y="1854200"/>
                    <a:pt x="5284470" y="1836420"/>
                    <a:pt x="5328920" y="1803400"/>
                  </a:cubicBezTo>
                  <a:lnTo>
                    <a:pt x="6249670" y="1115060"/>
                  </a:lnTo>
                  <a:cubicBezTo>
                    <a:pt x="6313170" y="1066800"/>
                    <a:pt x="6350000" y="998220"/>
                    <a:pt x="6350000" y="927100"/>
                  </a:cubicBezTo>
                  <a:cubicBezTo>
                    <a:pt x="6350000" y="854710"/>
                    <a:pt x="6313170" y="787400"/>
                    <a:pt x="6249670" y="739140"/>
                  </a:cubicBezTo>
                  <a:close/>
                </a:path>
              </a:pathLst>
            </a:custGeom>
            <a:solidFill>
              <a:srgbClr val="000000"/>
            </a:solidFill>
          </p:spPr>
        </p:sp>
      </p:grpSp>
      <p:grpSp>
        <p:nvGrpSpPr>
          <p:cNvPr id="14" name="Group 14"/>
          <p:cNvGrpSpPr/>
          <p:nvPr/>
        </p:nvGrpSpPr>
        <p:grpSpPr>
          <a:xfrm>
            <a:off x="12970777" y="6319375"/>
            <a:ext cx="1185019" cy="345789"/>
            <a:chOff x="0" y="0"/>
            <a:chExt cx="6350000" cy="1852930"/>
          </a:xfrm>
        </p:grpSpPr>
        <p:sp>
          <p:nvSpPr>
            <p:cNvPr id="15" name="Freeform 15"/>
            <p:cNvSpPr/>
            <p:nvPr/>
          </p:nvSpPr>
          <p:spPr>
            <a:xfrm>
              <a:off x="0" y="0"/>
              <a:ext cx="6350000" cy="1854200"/>
            </a:xfrm>
            <a:custGeom>
              <a:avLst/>
              <a:gdLst/>
              <a:ahLst/>
              <a:cxnLst/>
              <a:rect l="l" t="t" r="r" b="b"/>
              <a:pathLst>
                <a:path w="6350000" h="1854200">
                  <a:moveTo>
                    <a:pt x="6249670" y="739140"/>
                  </a:moveTo>
                  <a:lnTo>
                    <a:pt x="5328920" y="49530"/>
                  </a:lnTo>
                  <a:cubicBezTo>
                    <a:pt x="5284470" y="16510"/>
                    <a:pt x="5236210" y="0"/>
                    <a:pt x="5186680" y="0"/>
                  </a:cubicBezTo>
                  <a:cubicBezTo>
                    <a:pt x="5081270" y="0"/>
                    <a:pt x="5003800" y="81280"/>
                    <a:pt x="5003800" y="194310"/>
                  </a:cubicBezTo>
                  <a:lnTo>
                    <a:pt x="5003800" y="605790"/>
                  </a:lnTo>
                  <a:lnTo>
                    <a:pt x="313690" y="605790"/>
                  </a:lnTo>
                  <a:cubicBezTo>
                    <a:pt x="139700" y="609600"/>
                    <a:pt x="0" y="751840"/>
                    <a:pt x="0" y="927100"/>
                  </a:cubicBezTo>
                  <a:cubicBezTo>
                    <a:pt x="0" y="1102360"/>
                    <a:pt x="139700" y="1244600"/>
                    <a:pt x="313690" y="1248410"/>
                  </a:cubicBezTo>
                  <a:lnTo>
                    <a:pt x="5003800" y="1248410"/>
                  </a:lnTo>
                  <a:lnTo>
                    <a:pt x="5003800" y="1659890"/>
                  </a:lnTo>
                  <a:cubicBezTo>
                    <a:pt x="5003800" y="1772920"/>
                    <a:pt x="5081270" y="1854200"/>
                    <a:pt x="5186680" y="1854200"/>
                  </a:cubicBezTo>
                  <a:cubicBezTo>
                    <a:pt x="5236210" y="1854200"/>
                    <a:pt x="5284470" y="1836420"/>
                    <a:pt x="5328920" y="1803400"/>
                  </a:cubicBezTo>
                  <a:lnTo>
                    <a:pt x="6249670" y="1115060"/>
                  </a:lnTo>
                  <a:cubicBezTo>
                    <a:pt x="6313170" y="1066800"/>
                    <a:pt x="6350000" y="998220"/>
                    <a:pt x="6350000" y="927100"/>
                  </a:cubicBezTo>
                  <a:cubicBezTo>
                    <a:pt x="6350000" y="854710"/>
                    <a:pt x="6313170" y="787400"/>
                    <a:pt x="6249670" y="739140"/>
                  </a:cubicBezTo>
                  <a:close/>
                </a:path>
              </a:pathLst>
            </a:custGeom>
            <a:solidFill>
              <a:srgbClr val="000000"/>
            </a:solidFill>
          </p:spPr>
        </p:sp>
      </p:grpSp>
      <p:sp>
        <p:nvSpPr>
          <p:cNvPr id="16" name="TextBox 16"/>
          <p:cNvSpPr txBox="1"/>
          <p:nvPr/>
        </p:nvSpPr>
        <p:spPr>
          <a:xfrm>
            <a:off x="1165663" y="4017813"/>
            <a:ext cx="2966541" cy="1370236"/>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Application Opening and Closing</a:t>
            </a:r>
          </a:p>
        </p:txBody>
      </p:sp>
      <p:sp>
        <p:nvSpPr>
          <p:cNvPr id="17" name="TextBox 17"/>
          <p:cNvSpPr txBox="1"/>
          <p:nvPr/>
        </p:nvSpPr>
        <p:spPr>
          <a:xfrm>
            <a:off x="1165663" y="7098952"/>
            <a:ext cx="2966541" cy="913490"/>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June - September</a:t>
            </a:r>
          </a:p>
        </p:txBody>
      </p:sp>
      <p:sp>
        <p:nvSpPr>
          <p:cNvPr id="18" name="TextBox 18"/>
          <p:cNvSpPr txBox="1"/>
          <p:nvPr/>
        </p:nvSpPr>
        <p:spPr>
          <a:xfrm>
            <a:off x="5387916" y="4017813"/>
            <a:ext cx="2966541" cy="1370236"/>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Rhodes Interview and Selection</a:t>
            </a:r>
          </a:p>
        </p:txBody>
      </p:sp>
      <p:sp>
        <p:nvSpPr>
          <p:cNvPr id="19" name="TextBox 19"/>
          <p:cNvSpPr txBox="1"/>
          <p:nvPr/>
        </p:nvSpPr>
        <p:spPr>
          <a:xfrm>
            <a:off x="9701419" y="4246185"/>
            <a:ext cx="2966541" cy="913490"/>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Oxford Application</a:t>
            </a:r>
          </a:p>
        </p:txBody>
      </p:sp>
      <p:sp>
        <p:nvSpPr>
          <p:cNvPr id="20" name="TextBox 20"/>
          <p:cNvSpPr txBox="1"/>
          <p:nvPr/>
        </p:nvSpPr>
        <p:spPr>
          <a:xfrm>
            <a:off x="14155796" y="4246185"/>
            <a:ext cx="2966541" cy="913490"/>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Arrive in Oxford!</a:t>
            </a:r>
          </a:p>
        </p:txBody>
      </p:sp>
      <p:sp>
        <p:nvSpPr>
          <p:cNvPr id="21" name="TextBox 21"/>
          <p:cNvSpPr txBox="1"/>
          <p:nvPr/>
        </p:nvSpPr>
        <p:spPr>
          <a:xfrm>
            <a:off x="5387916" y="7098952"/>
            <a:ext cx="2966541" cy="913490"/>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October - December</a:t>
            </a:r>
          </a:p>
        </p:txBody>
      </p:sp>
      <p:sp>
        <p:nvSpPr>
          <p:cNvPr id="22" name="TextBox 22"/>
          <p:cNvSpPr txBox="1"/>
          <p:nvPr/>
        </p:nvSpPr>
        <p:spPr>
          <a:xfrm>
            <a:off x="9701419" y="7098952"/>
            <a:ext cx="2966541" cy="913490"/>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January - March </a:t>
            </a:r>
          </a:p>
        </p:txBody>
      </p:sp>
      <p:sp>
        <p:nvSpPr>
          <p:cNvPr id="23" name="TextBox 23"/>
          <p:cNvSpPr txBox="1"/>
          <p:nvPr/>
        </p:nvSpPr>
        <p:spPr>
          <a:xfrm>
            <a:off x="14155796" y="7327325"/>
            <a:ext cx="2966541" cy="456745"/>
          </a:xfrm>
          <a:prstGeom prst="rect">
            <a:avLst/>
          </a:prstGeom>
        </p:spPr>
        <p:txBody>
          <a:bodyPr lIns="0" tIns="0" rIns="0" bIns="0" rtlCol="0" anchor="t">
            <a:spAutoFit/>
          </a:bodyPr>
          <a:lstStyle/>
          <a:p>
            <a:pPr algn="ctr">
              <a:lnSpc>
                <a:spcPts val="3625"/>
              </a:lnSpc>
            </a:pPr>
            <a:r>
              <a:rPr lang="en-US" sz="3020">
                <a:solidFill>
                  <a:srgbClr val="000000"/>
                </a:solidFill>
                <a:latin typeface="League Spartan"/>
              </a:rPr>
              <a:t>September</a:t>
            </a:r>
          </a:p>
        </p:txBody>
      </p:sp>
      <p:sp>
        <p:nvSpPr>
          <p:cNvPr id="24" name="TextBox 24"/>
          <p:cNvSpPr txBox="1"/>
          <p:nvPr/>
        </p:nvSpPr>
        <p:spPr>
          <a:xfrm>
            <a:off x="447095" y="942975"/>
            <a:ext cx="7053414" cy="723727"/>
          </a:xfrm>
          <a:prstGeom prst="rect">
            <a:avLst/>
          </a:prstGeom>
        </p:spPr>
        <p:txBody>
          <a:bodyPr lIns="0" tIns="0" rIns="0" bIns="0" rtlCol="0" anchor="t">
            <a:spAutoFit/>
          </a:bodyPr>
          <a:lstStyle/>
          <a:p>
            <a:pPr algn="ctr">
              <a:lnSpc>
                <a:spcPts val="5880"/>
              </a:lnSpc>
              <a:spcBef>
                <a:spcPct val="0"/>
              </a:spcBef>
            </a:pPr>
            <a:r>
              <a:rPr lang="en-US" sz="4200">
                <a:solidFill>
                  <a:srgbClr val="1825AA"/>
                </a:solidFill>
                <a:latin typeface="League Spartan"/>
              </a:rPr>
              <a:t>The Application Process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985</Words>
  <Application>Microsoft Office PowerPoint</Application>
  <PresentationFormat>Custom</PresentationFormat>
  <Paragraphs>109</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League Spartan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2020 Presentation</dc:title>
  <dc:creator>Sophie Crowe</dc:creator>
  <cp:lastModifiedBy>Sophie Crowe</cp:lastModifiedBy>
  <cp:revision>2</cp:revision>
  <dcterms:created xsi:type="dcterms:W3CDTF">2006-08-16T00:00:00Z</dcterms:created>
  <dcterms:modified xsi:type="dcterms:W3CDTF">2020-05-04T16:38:45Z</dcterms:modified>
  <dc:identifier>DADwbgG5lW4</dc:identifier>
</cp:coreProperties>
</file>