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2" r:id="rId5"/>
    <p:sldId id="264" r:id="rId6"/>
    <p:sldId id="265" r:id="rId7"/>
    <p:sldId id="266" r:id="rId8"/>
    <p:sldId id="267" r:id="rId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38E63-FE33-44BF-B5A6-508E206BD3DE}" type="datetimeFigureOut">
              <a:rPr lang="ko-KR" altLang="en-US" smtClean="0"/>
              <a:pPr/>
              <a:t>2014-06-10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29ED-8AA5-42BA-9E60-37AB8136F5A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38E63-FE33-44BF-B5A6-508E206BD3DE}" type="datetimeFigureOut">
              <a:rPr lang="ko-KR" altLang="en-US" smtClean="0"/>
              <a:pPr/>
              <a:t>2014-06-10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29ED-8AA5-42BA-9E60-37AB8136F5A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38E63-FE33-44BF-B5A6-508E206BD3DE}" type="datetimeFigureOut">
              <a:rPr lang="ko-KR" altLang="en-US" smtClean="0"/>
              <a:pPr/>
              <a:t>2014-06-10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29ED-8AA5-42BA-9E60-37AB8136F5A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38E63-FE33-44BF-B5A6-508E206BD3DE}" type="datetimeFigureOut">
              <a:rPr lang="ko-KR" altLang="en-US" smtClean="0"/>
              <a:pPr/>
              <a:t>2014-06-10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29ED-8AA5-42BA-9E60-37AB8136F5A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38E63-FE33-44BF-B5A6-508E206BD3DE}" type="datetimeFigureOut">
              <a:rPr lang="ko-KR" altLang="en-US" smtClean="0"/>
              <a:pPr/>
              <a:t>2014-06-10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29ED-8AA5-42BA-9E60-37AB8136F5A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38E63-FE33-44BF-B5A6-508E206BD3DE}" type="datetimeFigureOut">
              <a:rPr lang="ko-KR" altLang="en-US" smtClean="0"/>
              <a:pPr/>
              <a:t>2014-06-10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29ED-8AA5-42BA-9E60-37AB8136F5A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38E63-FE33-44BF-B5A6-508E206BD3DE}" type="datetimeFigureOut">
              <a:rPr lang="ko-KR" altLang="en-US" smtClean="0"/>
              <a:pPr/>
              <a:t>2014-06-10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29ED-8AA5-42BA-9E60-37AB8136F5A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38E63-FE33-44BF-B5A6-508E206BD3DE}" type="datetimeFigureOut">
              <a:rPr lang="ko-KR" altLang="en-US" smtClean="0"/>
              <a:pPr/>
              <a:t>2014-06-10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29ED-8AA5-42BA-9E60-37AB8136F5A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38E63-FE33-44BF-B5A6-508E206BD3DE}" type="datetimeFigureOut">
              <a:rPr lang="ko-KR" altLang="en-US" smtClean="0"/>
              <a:pPr/>
              <a:t>2014-06-10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29ED-8AA5-42BA-9E60-37AB8136F5A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38E63-FE33-44BF-B5A6-508E206BD3DE}" type="datetimeFigureOut">
              <a:rPr lang="ko-KR" altLang="en-US" smtClean="0"/>
              <a:pPr/>
              <a:t>2014-06-10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29ED-8AA5-42BA-9E60-37AB8136F5A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38E63-FE33-44BF-B5A6-508E206BD3DE}" type="datetimeFigureOut">
              <a:rPr lang="ko-KR" altLang="en-US" smtClean="0"/>
              <a:pPr/>
              <a:t>2014-06-10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29ED-8AA5-42BA-9E60-37AB8136F5A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238E63-FE33-44BF-B5A6-508E206BD3DE}" type="datetimeFigureOut">
              <a:rPr lang="ko-KR" altLang="en-US" smtClean="0"/>
              <a:pPr/>
              <a:t>2014-06-10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D29ED-8AA5-42BA-9E60-37AB8136F5A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>
                <a:solidFill>
                  <a:schemeClr val="tx2">
                    <a:lumMod val="75000"/>
                  </a:schemeClr>
                </a:solidFill>
                <a:latin typeface="한컴 윤고딕 250" pitchFamily="18" charset="-127"/>
                <a:ea typeface="한컴 윤고딕 250" pitchFamily="18" charset="-127"/>
              </a:rPr>
              <a:t>온라인으로 </a:t>
            </a:r>
            <a:r>
              <a:rPr lang="en-US" altLang="ko-KR" dirty="0" smtClean="0">
                <a:solidFill>
                  <a:schemeClr val="tx2">
                    <a:lumMod val="75000"/>
                  </a:schemeClr>
                </a:solidFill>
                <a:latin typeface="한컴 윤고딕 250" pitchFamily="18" charset="-127"/>
                <a:ea typeface="한컴 윤고딕 250" pitchFamily="18" charset="-127"/>
              </a:rPr>
              <a:t/>
            </a:r>
            <a:br>
              <a:rPr lang="en-US" altLang="ko-KR" dirty="0" smtClean="0">
                <a:solidFill>
                  <a:schemeClr val="tx2">
                    <a:lumMod val="75000"/>
                  </a:schemeClr>
                </a:solidFill>
                <a:latin typeface="한컴 윤고딕 250" pitchFamily="18" charset="-127"/>
                <a:ea typeface="한컴 윤고딕 250" pitchFamily="18" charset="-127"/>
              </a:rPr>
            </a:br>
            <a:r>
              <a:rPr lang="ko-KR" altLang="en-US" dirty="0" err="1" smtClean="0">
                <a:solidFill>
                  <a:schemeClr val="tx2">
                    <a:lumMod val="75000"/>
                  </a:schemeClr>
                </a:solidFill>
                <a:latin typeface="한컴 윤고딕 250" pitchFamily="18" charset="-127"/>
                <a:ea typeface="한컴 윤고딕 250" pitchFamily="18" charset="-127"/>
              </a:rPr>
              <a:t>다전공</a:t>
            </a:r>
            <a:r>
              <a:rPr lang="en-US" altLang="ko-KR" dirty="0">
                <a:solidFill>
                  <a:schemeClr val="tx2">
                    <a:lumMod val="75000"/>
                  </a:schemeClr>
                </a:solidFill>
                <a:latin typeface="한컴 윤고딕 250" pitchFamily="18" charset="-127"/>
                <a:ea typeface="한컴 윤고딕 250" pitchFamily="18" charset="-127"/>
              </a:rPr>
              <a:t> </a:t>
            </a:r>
            <a:r>
              <a:rPr lang="ko-KR" altLang="en-US" dirty="0" smtClean="0">
                <a:solidFill>
                  <a:schemeClr val="tx2">
                    <a:lumMod val="75000"/>
                  </a:schemeClr>
                </a:solidFill>
                <a:latin typeface="한컴 윤고딕 250" pitchFamily="18" charset="-127"/>
                <a:ea typeface="한컴 윤고딕 250" pitchFamily="18" charset="-127"/>
              </a:rPr>
              <a:t>신청하는 </a:t>
            </a:r>
            <a:r>
              <a:rPr lang="ko-KR" altLang="en-US" dirty="0" smtClean="0">
                <a:solidFill>
                  <a:schemeClr val="tx2">
                    <a:lumMod val="75000"/>
                  </a:schemeClr>
                </a:solidFill>
                <a:latin typeface="한컴 윤고딕 250" pitchFamily="18" charset="-127"/>
                <a:ea typeface="한컴 윤고딕 250" pitchFamily="18" charset="-127"/>
              </a:rPr>
              <a:t>방법</a:t>
            </a:r>
            <a:endParaRPr lang="ko-KR" altLang="en-US" dirty="0">
              <a:solidFill>
                <a:schemeClr val="tx2">
                  <a:lumMod val="75000"/>
                </a:schemeClr>
              </a:solidFill>
              <a:latin typeface="한컴 윤고딕 250" pitchFamily="18" charset="-127"/>
              <a:ea typeface="한컴 윤고딕 250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그림 14" descr="학생_전공과정신청(다전공)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1340768"/>
            <a:ext cx="7148631" cy="5184576"/>
          </a:xfrm>
          <a:prstGeom prst="rect">
            <a:avLst/>
          </a:prstGeom>
          <a:ln w="50800">
            <a:solidFill>
              <a:schemeClr val="accent5"/>
            </a:solidFill>
          </a:ln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ko-KR" altLang="en-US" sz="3600" dirty="0" err="1" smtClean="0">
                <a:latin typeface="한컴 윤고딕 250" pitchFamily="18" charset="-127"/>
                <a:ea typeface="한컴 윤고딕 250" pitchFamily="18" charset="-127"/>
              </a:rPr>
              <a:t>다전공</a:t>
            </a:r>
            <a:r>
              <a:rPr lang="en-US" altLang="ko-KR" sz="3600" dirty="0" smtClean="0">
                <a:latin typeface="한컴 윤고딕 250" pitchFamily="18" charset="-127"/>
                <a:ea typeface="한컴 윤고딕 250" pitchFamily="18" charset="-127"/>
              </a:rPr>
              <a:t>(</a:t>
            </a:r>
            <a:r>
              <a:rPr lang="ko-KR" altLang="en-US" sz="3600" dirty="0" smtClean="0">
                <a:latin typeface="한컴 윤고딕 250" pitchFamily="18" charset="-127"/>
                <a:ea typeface="한컴 윤고딕 250" pitchFamily="18" charset="-127"/>
              </a:rPr>
              <a:t>복수</a:t>
            </a:r>
            <a:r>
              <a:rPr lang="en-US" altLang="ko-KR" sz="3600" dirty="0" smtClean="0">
                <a:latin typeface="한컴 윤고딕 250" pitchFamily="18" charset="-127"/>
                <a:ea typeface="한컴 윤고딕 250" pitchFamily="18" charset="-127"/>
              </a:rPr>
              <a:t>, </a:t>
            </a:r>
            <a:r>
              <a:rPr lang="ko-KR" altLang="en-US" sz="3600" dirty="0" smtClean="0">
                <a:latin typeface="한컴 윤고딕 250" pitchFamily="18" charset="-127"/>
                <a:ea typeface="한컴 윤고딕 250" pitchFamily="18" charset="-127"/>
              </a:rPr>
              <a:t>부</a:t>
            </a:r>
            <a:r>
              <a:rPr lang="en-US" altLang="ko-KR" sz="3600" dirty="0" smtClean="0">
                <a:latin typeface="한컴 윤고딕 250" pitchFamily="18" charset="-127"/>
                <a:ea typeface="한컴 윤고딕 250" pitchFamily="18" charset="-127"/>
              </a:rPr>
              <a:t>, </a:t>
            </a:r>
            <a:r>
              <a:rPr lang="ko-KR" altLang="en-US" sz="3600" dirty="0" smtClean="0">
                <a:latin typeface="한컴 윤고딕 250" pitchFamily="18" charset="-127"/>
                <a:ea typeface="한컴 윤고딕 250" pitchFamily="18" charset="-127"/>
              </a:rPr>
              <a:t>연합</a:t>
            </a:r>
            <a:r>
              <a:rPr lang="en-US" altLang="ko-KR" sz="3600" dirty="0" smtClean="0">
                <a:latin typeface="한컴 윤고딕 250" pitchFamily="18" charset="-127"/>
                <a:ea typeface="한컴 윤고딕 250" pitchFamily="18" charset="-127"/>
              </a:rPr>
              <a:t>, </a:t>
            </a:r>
            <a:r>
              <a:rPr lang="ko-KR" altLang="en-US" sz="3600" dirty="0" smtClean="0">
                <a:latin typeface="한컴 윤고딕 250" pitchFamily="18" charset="-127"/>
                <a:ea typeface="한컴 윤고딕 250" pitchFamily="18" charset="-127"/>
              </a:rPr>
              <a:t>연계전공</a:t>
            </a:r>
            <a:r>
              <a:rPr lang="en-US" altLang="ko-KR" sz="3600" dirty="0" smtClean="0">
                <a:latin typeface="한컴 윤고딕 250" pitchFamily="18" charset="-127"/>
                <a:ea typeface="한컴 윤고딕 250" pitchFamily="18" charset="-127"/>
              </a:rPr>
              <a:t>)</a:t>
            </a:r>
            <a:r>
              <a:rPr lang="ko-KR" altLang="en-US" sz="3600" dirty="0" smtClean="0">
                <a:latin typeface="한컴 윤고딕 250" pitchFamily="18" charset="-127"/>
                <a:ea typeface="한컴 윤고딕 250" pitchFamily="18" charset="-127"/>
              </a:rPr>
              <a:t> 신청 </a:t>
            </a:r>
            <a:r>
              <a:rPr lang="en-US" altLang="ko-KR" sz="3600" dirty="0" smtClean="0">
                <a:solidFill>
                  <a:srgbClr val="00B050"/>
                </a:solidFill>
                <a:latin typeface="한컴 윤고딕 250" pitchFamily="18" charset="-127"/>
                <a:ea typeface="한컴 윤고딕 250" pitchFamily="18" charset="-127"/>
              </a:rPr>
              <a:t>STEP.1</a:t>
            </a:r>
            <a:endParaRPr lang="ko-KR" altLang="en-US" sz="3600" dirty="0">
              <a:solidFill>
                <a:srgbClr val="00B050"/>
              </a:solidFill>
              <a:latin typeface="한컴 윤고딕 250" pitchFamily="18" charset="-127"/>
              <a:ea typeface="한컴 윤고딕 250" pitchFamily="18" charset="-127"/>
            </a:endParaRPr>
          </a:p>
        </p:txBody>
      </p:sp>
      <p:sp>
        <p:nvSpPr>
          <p:cNvPr id="8" name="모서리가 둥근 직사각형 7"/>
          <p:cNvSpPr/>
          <p:nvPr/>
        </p:nvSpPr>
        <p:spPr>
          <a:xfrm>
            <a:off x="539552" y="5013176"/>
            <a:ext cx="1008112" cy="216024"/>
          </a:xfrm>
          <a:prstGeom prst="roundRect">
            <a:avLst/>
          </a:prstGeom>
          <a:noFill/>
          <a:ln w="6350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1331640" y="2636912"/>
            <a:ext cx="4463081" cy="830997"/>
          </a:xfrm>
          <a:prstGeom prst="rect">
            <a:avLst/>
          </a:prstGeom>
          <a:solidFill>
            <a:schemeClr val="bg1"/>
          </a:solidFill>
          <a:ln w="50800"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① 포털 </a:t>
            </a:r>
            <a:r>
              <a:rPr lang="ko-KR" altLang="en-US" sz="2400" dirty="0" err="1" smtClean="0">
                <a:latin typeface="한컴 윤고딕 250" pitchFamily="18" charset="-127"/>
                <a:ea typeface="한컴 윤고딕 250" pitchFamily="18" charset="-127"/>
              </a:rPr>
              <a:t>마이스누</a:t>
            </a:r>
            <a:r>
              <a:rPr lang="en-US" altLang="ko-KR" sz="2400" dirty="0" smtClean="0">
                <a:latin typeface="한컴 윤고딕 250" pitchFamily="18" charset="-127"/>
                <a:ea typeface="한컴 윤고딕 250" pitchFamily="18" charset="-127"/>
              </a:rPr>
              <a:t>(</a:t>
            </a:r>
            <a:r>
              <a:rPr lang="en-US" altLang="ko-KR" sz="2400" dirty="0" err="1" smtClean="0">
                <a:latin typeface="한컴 윤고딕 250" pitchFamily="18" charset="-127"/>
                <a:ea typeface="한컴 윤고딕 250" pitchFamily="18" charset="-127"/>
              </a:rPr>
              <a:t>mySNU</a:t>
            </a:r>
            <a:r>
              <a:rPr lang="en-US" altLang="ko-KR" sz="2400" dirty="0" smtClean="0">
                <a:latin typeface="한컴 윤고딕 250" pitchFamily="18" charset="-127"/>
                <a:ea typeface="한컴 윤고딕 250" pitchFamily="18" charset="-127"/>
              </a:rPr>
              <a:t>)</a:t>
            </a:r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에서</a:t>
            </a:r>
            <a:endParaRPr lang="en-US" altLang="ko-KR" sz="2400" dirty="0" smtClean="0">
              <a:latin typeface="한컴 윤고딕 250" pitchFamily="18" charset="-127"/>
              <a:ea typeface="한컴 윤고딕 250" pitchFamily="18" charset="-127"/>
            </a:endParaRPr>
          </a:p>
          <a:p>
            <a:pPr algn="ctr"/>
            <a:r>
              <a:rPr lang="ko-KR" altLang="en-US" sz="2400" dirty="0" smtClean="0">
                <a:solidFill>
                  <a:srgbClr val="FF0000"/>
                </a:solidFill>
                <a:latin typeface="한컴 윤고딕 250" pitchFamily="18" charset="-127"/>
                <a:ea typeface="한컴 윤고딕 250" pitchFamily="18" charset="-127"/>
              </a:rPr>
              <a:t>학사행정</a:t>
            </a:r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 메뉴 클릭</a:t>
            </a:r>
            <a:endParaRPr lang="ko-KR" altLang="en-US" sz="2400" dirty="0">
              <a:latin typeface="한컴 윤고딕 250" pitchFamily="18" charset="-127"/>
              <a:ea typeface="한컴 윤고딕 250" pitchFamily="18" charset="-127"/>
            </a:endParaRPr>
          </a:p>
        </p:txBody>
      </p:sp>
      <p:sp>
        <p:nvSpPr>
          <p:cNvPr id="12" name="모서리가 둥근 직사각형 11"/>
          <p:cNvSpPr/>
          <p:nvPr/>
        </p:nvSpPr>
        <p:spPr>
          <a:xfrm>
            <a:off x="467544" y="2060848"/>
            <a:ext cx="504056" cy="360040"/>
          </a:xfrm>
          <a:prstGeom prst="roundRect">
            <a:avLst/>
          </a:prstGeom>
          <a:noFill/>
          <a:ln w="6350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1907704" y="4077072"/>
            <a:ext cx="4963218" cy="830997"/>
          </a:xfrm>
          <a:prstGeom prst="rect">
            <a:avLst/>
          </a:prstGeom>
          <a:solidFill>
            <a:schemeClr val="bg1"/>
          </a:solidFill>
          <a:ln w="50800"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② 왼쪽 메뉴에서 </a:t>
            </a:r>
            <a:endParaRPr lang="en-US" altLang="ko-KR" sz="2400" dirty="0" smtClean="0">
              <a:latin typeface="한컴 윤고딕 250" pitchFamily="18" charset="-127"/>
              <a:ea typeface="한컴 윤고딕 250" pitchFamily="18" charset="-127"/>
            </a:endParaRPr>
          </a:p>
          <a:p>
            <a:pPr algn="ctr"/>
            <a:r>
              <a:rPr lang="ko-KR" altLang="en-US" sz="2400" dirty="0" err="1" smtClean="0">
                <a:solidFill>
                  <a:srgbClr val="FF0000"/>
                </a:solidFill>
                <a:latin typeface="한컴 윤고딕 250" pitchFamily="18" charset="-127"/>
                <a:ea typeface="한컴 윤고딕 250" pitchFamily="18" charset="-127"/>
              </a:rPr>
              <a:t>학적변동</a:t>
            </a:r>
            <a:r>
              <a:rPr lang="en-US" altLang="ko-KR" sz="2400" dirty="0" smtClean="0">
                <a:solidFill>
                  <a:srgbClr val="FF0000"/>
                </a:solidFill>
                <a:latin typeface="한컴 윤고딕 250" pitchFamily="18" charset="-127"/>
                <a:ea typeface="한컴 윤고딕 250" pitchFamily="18" charset="-127"/>
              </a:rPr>
              <a:t>&gt;</a:t>
            </a:r>
            <a:r>
              <a:rPr lang="ko-KR" altLang="en-US" sz="2400" dirty="0" smtClean="0">
                <a:solidFill>
                  <a:srgbClr val="FF0000"/>
                </a:solidFill>
                <a:latin typeface="한컴 윤고딕 250" pitchFamily="18" charset="-127"/>
                <a:ea typeface="한컴 윤고딕 250" pitchFamily="18" charset="-127"/>
              </a:rPr>
              <a:t>신청</a:t>
            </a:r>
            <a:r>
              <a:rPr lang="en-US" altLang="ko-KR" sz="2400" dirty="0" smtClean="0">
                <a:solidFill>
                  <a:srgbClr val="FF0000"/>
                </a:solidFill>
                <a:latin typeface="한컴 윤고딕 250" pitchFamily="18" charset="-127"/>
                <a:ea typeface="한컴 윤고딕 250" pitchFamily="18" charset="-127"/>
              </a:rPr>
              <a:t>&gt;</a:t>
            </a:r>
            <a:r>
              <a:rPr lang="ko-KR" altLang="en-US" sz="2400" dirty="0" smtClean="0">
                <a:solidFill>
                  <a:srgbClr val="FF0000"/>
                </a:solidFill>
                <a:latin typeface="한컴 윤고딕 250" pitchFamily="18" charset="-127"/>
                <a:ea typeface="한컴 윤고딕 250" pitchFamily="18" charset="-127"/>
              </a:rPr>
              <a:t>전공</a:t>
            </a:r>
            <a:r>
              <a:rPr lang="en-US" altLang="ko-KR" sz="2400" dirty="0" smtClean="0">
                <a:solidFill>
                  <a:srgbClr val="FF0000"/>
                </a:solidFill>
                <a:latin typeface="한컴 윤고딕 250" pitchFamily="18" charset="-127"/>
                <a:ea typeface="한컴 윤고딕 250" pitchFamily="18" charset="-127"/>
              </a:rPr>
              <a:t>/</a:t>
            </a:r>
            <a:r>
              <a:rPr lang="ko-KR" altLang="en-US" sz="2400" dirty="0" smtClean="0">
                <a:solidFill>
                  <a:srgbClr val="FF0000"/>
                </a:solidFill>
                <a:latin typeface="한컴 윤고딕 250" pitchFamily="18" charset="-127"/>
                <a:ea typeface="한컴 윤고딕 250" pitchFamily="18" charset="-127"/>
              </a:rPr>
              <a:t>과정신청</a:t>
            </a:r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 클</a:t>
            </a:r>
            <a:r>
              <a:rPr lang="ko-KR" altLang="en-US" sz="2400" dirty="0">
                <a:latin typeface="한컴 윤고딕 250" pitchFamily="18" charset="-127"/>
                <a:ea typeface="한컴 윤고딕 250" pitchFamily="18" charset="-127"/>
              </a:rPr>
              <a:t>릭</a:t>
            </a:r>
          </a:p>
        </p:txBody>
      </p:sp>
      <p:sp>
        <p:nvSpPr>
          <p:cNvPr id="10" name="줄무늬가 있는 오른쪽 화살표 9"/>
          <p:cNvSpPr/>
          <p:nvPr/>
        </p:nvSpPr>
        <p:spPr>
          <a:xfrm rot="1613801">
            <a:off x="828183" y="2300248"/>
            <a:ext cx="528687" cy="447422"/>
          </a:xfrm>
          <a:prstGeom prst="stripedRightArrow">
            <a:avLst>
              <a:gd name="adj1" fmla="val 50000"/>
              <a:gd name="adj2" fmla="val 47002"/>
            </a:avLst>
          </a:prstGeom>
          <a:solidFill>
            <a:srgbClr val="92D050"/>
          </a:solidFill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6" name="줄무늬가 있는 오른쪽 화살표 15"/>
          <p:cNvSpPr/>
          <p:nvPr/>
        </p:nvSpPr>
        <p:spPr>
          <a:xfrm rot="19981827">
            <a:off x="1471670" y="4768233"/>
            <a:ext cx="614862" cy="447422"/>
          </a:xfrm>
          <a:prstGeom prst="stripedRightArrow">
            <a:avLst>
              <a:gd name="adj1" fmla="val 50000"/>
              <a:gd name="adj2" fmla="val 47002"/>
            </a:avLst>
          </a:prstGeom>
          <a:solidFill>
            <a:srgbClr val="92D050"/>
          </a:solidFill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8" name="모서리가 둥근 직사각형 17"/>
          <p:cNvSpPr/>
          <p:nvPr/>
        </p:nvSpPr>
        <p:spPr>
          <a:xfrm>
            <a:off x="5868144" y="5517232"/>
            <a:ext cx="720080" cy="288032"/>
          </a:xfrm>
          <a:prstGeom prst="round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TextBox 20"/>
          <p:cNvSpPr txBox="1"/>
          <p:nvPr/>
        </p:nvSpPr>
        <p:spPr>
          <a:xfrm>
            <a:off x="6839744" y="5013176"/>
            <a:ext cx="2304256" cy="1200329"/>
          </a:xfrm>
          <a:prstGeom prst="rect">
            <a:avLst/>
          </a:prstGeom>
          <a:solidFill>
            <a:schemeClr val="bg1"/>
          </a:solidFill>
          <a:ln w="508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③ 신청가능목록      에서 </a:t>
            </a:r>
            <a:endParaRPr lang="en-US" altLang="ko-KR" sz="2400" dirty="0" smtClean="0">
              <a:latin typeface="한컴 윤고딕 250" pitchFamily="18" charset="-127"/>
              <a:ea typeface="한컴 윤고딕 250" pitchFamily="18" charset="-127"/>
            </a:endParaRPr>
          </a:p>
          <a:p>
            <a:r>
              <a:rPr lang="ko-KR" altLang="en-US" sz="2400" dirty="0" smtClean="0">
                <a:solidFill>
                  <a:srgbClr val="FF0000"/>
                </a:solidFill>
                <a:latin typeface="한컴 윤고딕 250" pitchFamily="18" charset="-127"/>
                <a:ea typeface="한컴 윤고딕 250" pitchFamily="18" charset="-127"/>
              </a:rPr>
              <a:t>신청하기</a:t>
            </a:r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 클릭 </a:t>
            </a:r>
            <a:endParaRPr lang="ko-KR" altLang="en-US" sz="2400" dirty="0">
              <a:latin typeface="한컴 윤고딕 250" pitchFamily="18" charset="-127"/>
              <a:ea typeface="한컴 윤고딕 250" pitchFamily="18" charset="-127"/>
            </a:endParaRPr>
          </a:p>
        </p:txBody>
      </p:sp>
      <p:sp>
        <p:nvSpPr>
          <p:cNvPr id="20" name="줄무늬가 있는 오른쪽 화살표 19"/>
          <p:cNvSpPr/>
          <p:nvPr/>
        </p:nvSpPr>
        <p:spPr>
          <a:xfrm rot="693847">
            <a:off x="6557073" y="5480089"/>
            <a:ext cx="393146" cy="447422"/>
          </a:xfrm>
          <a:prstGeom prst="stripedRightArrow">
            <a:avLst>
              <a:gd name="adj1" fmla="val 50000"/>
              <a:gd name="adj2" fmla="val 47002"/>
            </a:avLst>
          </a:prstGeom>
          <a:solidFill>
            <a:srgbClr val="92D050"/>
          </a:solidFill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내용 개체 틀 7" descr="학생_전공과정신청(다전공)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1340768"/>
            <a:ext cx="6863294" cy="5040560"/>
          </a:xfrm>
          <a:ln w="50800">
            <a:solidFill>
              <a:schemeClr val="accent5"/>
            </a:solidFill>
          </a:ln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ko-KR" altLang="en-US" sz="3600" dirty="0" err="1">
                <a:latin typeface="한컴 윤고딕 250" pitchFamily="18" charset="-127"/>
                <a:ea typeface="한컴 윤고딕 250" pitchFamily="18" charset="-127"/>
              </a:rPr>
              <a:t>다전공</a:t>
            </a:r>
            <a:r>
              <a:rPr lang="en-US" altLang="ko-KR" sz="3600" dirty="0">
                <a:latin typeface="한컴 윤고딕 250" pitchFamily="18" charset="-127"/>
                <a:ea typeface="한컴 윤고딕 250" pitchFamily="18" charset="-127"/>
              </a:rPr>
              <a:t>(</a:t>
            </a:r>
            <a:r>
              <a:rPr lang="ko-KR" altLang="en-US" sz="3600" dirty="0">
                <a:latin typeface="한컴 윤고딕 250" pitchFamily="18" charset="-127"/>
                <a:ea typeface="한컴 윤고딕 250" pitchFamily="18" charset="-127"/>
              </a:rPr>
              <a:t>복수</a:t>
            </a:r>
            <a:r>
              <a:rPr lang="en-US" altLang="ko-KR" sz="3600" dirty="0">
                <a:latin typeface="한컴 윤고딕 250" pitchFamily="18" charset="-127"/>
                <a:ea typeface="한컴 윤고딕 250" pitchFamily="18" charset="-127"/>
              </a:rPr>
              <a:t>, </a:t>
            </a:r>
            <a:r>
              <a:rPr lang="ko-KR" altLang="en-US" sz="3600" dirty="0">
                <a:latin typeface="한컴 윤고딕 250" pitchFamily="18" charset="-127"/>
                <a:ea typeface="한컴 윤고딕 250" pitchFamily="18" charset="-127"/>
              </a:rPr>
              <a:t>부</a:t>
            </a:r>
            <a:r>
              <a:rPr lang="en-US" altLang="ko-KR" sz="3600" dirty="0">
                <a:latin typeface="한컴 윤고딕 250" pitchFamily="18" charset="-127"/>
                <a:ea typeface="한컴 윤고딕 250" pitchFamily="18" charset="-127"/>
              </a:rPr>
              <a:t>, </a:t>
            </a:r>
            <a:r>
              <a:rPr lang="ko-KR" altLang="en-US" sz="3600" dirty="0">
                <a:latin typeface="한컴 윤고딕 250" pitchFamily="18" charset="-127"/>
                <a:ea typeface="한컴 윤고딕 250" pitchFamily="18" charset="-127"/>
              </a:rPr>
              <a:t>연합</a:t>
            </a:r>
            <a:r>
              <a:rPr lang="en-US" altLang="ko-KR" sz="3600" dirty="0">
                <a:latin typeface="한컴 윤고딕 250" pitchFamily="18" charset="-127"/>
                <a:ea typeface="한컴 윤고딕 250" pitchFamily="18" charset="-127"/>
              </a:rPr>
              <a:t>, </a:t>
            </a:r>
            <a:r>
              <a:rPr lang="ko-KR" altLang="en-US" sz="3600" dirty="0">
                <a:latin typeface="한컴 윤고딕 250" pitchFamily="18" charset="-127"/>
                <a:ea typeface="한컴 윤고딕 250" pitchFamily="18" charset="-127"/>
              </a:rPr>
              <a:t>연계전공</a:t>
            </a:r>
            <a:r>
              <a:rPr lang="en-US" altLang="ko-KR" sz="3600" dirty="0">
                <a:latin typeface="한컴 윤고딕 250" pitchFamily="18" charset="-127"/>
                <a:ea typeface="한컴 윤고딕 250" pitchFamily="18" charset="-127"/>
              </a:rPr>
              <a:t>)</a:t>
            </a:r>
            <a:r>
              <a:rPr lang="ko-KR" altLang="en-US" sz="3600" dirty="0">
                <a:latin typeface="한컴 윤고딕 250" pitchFamily="18" charset="-127"/>
                <a:ea typeface="한컴 윤고딕 250" pitchFamily="18" charset="-127"/>
              </a:rPr>
              <a:t> 신청 </a:t>
            </a:r>
            <a:r>
              <a:rPr lang="en-US" altLang="ko-KR" sz="3600" dirty="0" smtClean="0">
                <a:solidFill>
                  <a:srgbClr val="00B050"/>
                </a:solidFill>
                <a:latin typeface="한컴 윤고딕 250" pitchFamily="18" charset="-127"/>
                <a:ea typeface="한컴 윤고딕 250" pitchFamily="18" charset="-127"/>
              </a:rPr>
              <a:t>STEP.2</a:t>
            </a:r>
            <a:endParaRPr lang="ko-KR" altLang="en-US" sz="3600" dirty="0">
              <a:solidFill>
                <a:srgbClr val="00B050"/>
              </a:solidFill>
              <a:latin typeface="한컴 윤고딕 250" pitchFamily="18" charset="-127"/>
              <a:ea typeface="한컴 윤고딕 250" pitchFamily="18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228184" y="2492896"/>
            <a:ext cx="2808312" cy="461665"/>
          </a:xfrm>
          <a:prstGeom prst="rect">
            <a:avLst/>
          </a:prstGeom>
          <a:solidFill>
            <a:schemeClr val="bg1"/>
          </a:solidFill>
          <a:ln w="508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 ② </a:t>
            </a:r>
            <a:r>
              <a:rPr lang="ko-KR" altLang="en-US" sz="2400" dirty="0" smtClean="0">
                <a:solidFill>
                  <a:srgbClr val="FF0000"/>
                </a:solidFill>
                <a:latin typeface="한컴 윤고딕 250" pitchFamily="18" charset="-127"/>
                <a:ea typeface="한컴 윤고딕 250" pitchFamily="18" charset="-127"/>
              </a:rPr>
              <a:t>신청하기</a:t>
            </a:r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 클</a:t>
            </a:r>
            <a:r>
              <a:rPr lang="ko-KR" altLang="en-US" sz="2400" dirty="0">
                <a:latin typeface="한컴 윤고딕 250" pitchFamily="18" charset="-127"/>
                <a:ea typeface="한컴 윤고딕 250" pitchFamily="18" charset="-127"/>
              </a:rPr>
              <a:t>릭</a:t>
            </a:r>
          </a:p>
        </p:txBody>
      </p:sp>
      <p:sp>
        <p:nvSpPr>
          <p:cNvPr id="12" name="모서리가 둥근 직사각형 11"/>
          <p:cNvSpPr/>
          <p:nvPr/>
        </p:nvSpPr>
        <p:spPr>
          <a:xfrm>
            <a:off x="5508104" y="3140968"/>
            <a:ext cx="648072" cy="432048"/>
          </a:xfrm>
          <a:prstGeom prst="roundRect">
            <a:avLst/>
          </a:prstGeom>
          <a:noFill/>
          <a:ln w="6350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줄무늬가 있는 오른쪽 화살표 16"/>
          <p:cNvSpPr/>
          <p:nvPr/>
        </p:nvSpPr>
        <p:spPr>
          <a:xfrm rot="7787798">
            <a:off x="5978517" y="2805203"/>
            <a:ext cx="493542" cy="518520"/>
          </a:xfrm>
          <a:prstGeom prst="stripedRightArrow">
            <a:avLst>
              <a:gd name="adj1" fmla="val 50000"/>
              <a:gd name="adj2" fmla="val 47002"/>
            </a:avLst>
          </a:prstGeom>
          <a:solidFill>
            <a:srgbClr val="92D050"/>
          </a:solidFill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" name="모서리가 둥근 직사각형 8"/>
          <p:cNvSpPr/>
          <p:nvPr/>
        </p:nvSpPr>
        <p:spPr>
          <a:xfrm>
            <a:off x="2051720" y="3789040"/>
            <a:ext cx="5256584" cy="1440160"/>
          </a:xfrm>
          <a:prstGeom prst="roundRect">
            <a:avLst/>
          </a:prstGeom>
          <a:noFill/>
          <a:ln w="6350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5148064" y="5373216"/>
            <a:ext cx="3888432" cy="1200329"/>
          </a:xfrm>
          <a:prstGeom prst="rect">
            <a:avLst/>
          </a:prstGeom>
          <a:solidFill>
            <a:schemeClr val="bg1"/>
          </a:solidFill>
          <a:ln w="508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 ① 전공구분</a:t>
            </a:r>
            <a:r>
              <a:rPr lang="en-US" altLang="ko-KR" sz="2400" dirty="0" smtClean="0">
                <a:latin typeface="한컴 윤고딕 250" pitchFamily="18" charset="-127"/>
                <a:ea typeface="한컴 윤고딕 250" pitchFamily="18" charset="-127"/>
              </a:rPr>
              <a:t>/</a:t>
            </a:r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단과대학</a:t>
            </a:r>
            <a:r>
              <a:rPr lang="en-US" altLang="ko-KR" sz="2400" dirty="0" smtClean="0">
                <a:latin typeface="한컴 윤고딕 250" pitchFamily="18" charset="-127"/>
                <a:ea typeface="한컴 윤고딕 250" pitchFamily="18" charset="-127"/>
              </a:rPr>
              <a:t>/</a:t>
            </a:r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학과</a:t>
            </a:r>
            <a:r>
              <a:rPr lang="en-US" altLang="ko-KR" sz="2400" dirty="0" smtClean="0">
                <a:latin typeface="한컴 윤고딕 250" pitchFamily="18" charset="-127"/>
                <a:ea typeface="한컴 윤고딕 250" pitchFamily="18" charset="-127"/>
              </a:rPr>
              <a:t>/</a:t>
            </a:r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전공 선택 후</a:t>
            </a:r>
            <a:r>
              <a:rPr lang="en-US" altLang="ko-KR" sz="2400" dirty="0" smtClean="0">
                <a:latin typeface="한컴 윤고딕 250" pitchFamily="18" charset="-127"/>
                <a:ea typeface="한컴 윤고딕 250" pitchFamily="18" charset="-127"/>
              </a:rPr>
              <a:t>,</a:t>
            </a:r>
          </a:p>
          <a:p>
            <a:pPr algn="ctr"/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핸드폰 번호 확인 및 수정</a:t>
            </a:r>
            <a:endParaRPr lang="ko-KR" altLang="en-US" sz="2400" dirty="0">
              <a:latin typeface="한컴 윤고딕 250" pitchFamily="18" charset="-127"/>
              <a:ea typeface="한컴 윤고딕 250" pitchFamily="18" charset="-127"/>
            </a:endParaRPr>
          </a:p>
        </p:txBody>
      </p:sp>
      <p:sp>
        <p:nvSpPr>
          <p:cNvPr id="11" name="줄무늬가 있는 오른쪽 화살표 10"/>
          <p:cNvSpPr/>
          <p:nvPr/>
        </p:nvSpPr>
        <p:spPr>
          <a:xfrm rot="14010074">
            <a:off x="4896446" y="5034488"/>
            <a:ext cx="493542" cy="518520"/>
          </a:xfrm>
          <a:prstGeom prst="stripedRightArrow">
            <a:avLst>
              <a:gd name="adj1" fmla="val 50000"/>
              <a:gd name="adj2" fmla="val 47002"/>
            </a:avLst>
          </a:prstGeom>
          <a:solidFill>
            <a:srgbClr val="92D050"/>
          </a:solidFill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내용 개체 틀 10" descr="학생_전공과정신청(다전공)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1340768"/>
            <a:ext cx="6912768" cy="5042338"/>
          </a:xfrm>
          <a:ln w="50800">
            <a:solidFill>
              <a:schemeClr val="accent5"/>
            </a:solidFill>
          </a:ln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ko-KR" altLang="en-US" sz="3600" dirty="0" err="1">
                <a:latin typeface="한컴 윤고딕 250" pitchFamily="18" charset="-127"/>
                <a:ea typeface="한컴 윤고딕 250" pitchFamily="18" charset="-127"/>
              </a:rPr>
              <a:t>다전공</a:t>
            </a:r>
            <a:r>
              <a:rPr lang="en-US" altLang="ko-KR" sz="3600" dirty="0">
                <a:latin typeface="한컴 윤고딕 250" pitchFamily="18" charset="-127"/>
                <a:ea typeface="한컴 윤고딕 250" pitchFamily="18" charset="-127"/>
              </a:rPr>
              <a:t>(</a:t>
            </a:r>
            <a:r>
              <a:rPr lang="ko-KR" altLang="en-US" sz="3600" dirty="0">
                <a:latin typeface="한컴 윤고딕 250" pitchFamily="18" charset="-127"/>
                <a:ea typeface="한컴 윤고딕 250" pitchFamily="18" charset="-127"/>
              </a:rPr>
              <a:t>복수</a:t>
            </a:r>
            <a:r>
              <a:rPr lang="en-US" altLang="ko-KR" sz="3600" dirty="0">
                <a:latin typeface="한컴 윤고딕 250" pitchFamily="18" charset="-127"/>
                <a:ea typeface="한컴 윤고딕 250" pitchFamily="18" charset="-127"/>
              </a:rPr>
              <a:t>, </a:t>
            </a:r>
            <a:r>
              <a:rPr lang="ko-KR" altLang="en-US" sz="3600" dirty="0">
                <a:latin typeface="한컴 윤고딕 250" pitchFamily="18" charset="-127"/>
                <a:ea typeface="한컴 윤고딕 250" pitchFamily="18" charset="-127"/>
              </a:rPr>
              <a:t>부</a:t>
            </a:r>
            <a:r>
              <a:rPr lang="en-US" altLang="ko-KR" sz="3600" dirty="0">
                <a:latin typeface="한컴 윤고딕 250" pitchFamily="18" charset="-127"/>
                <a:ea typeface="한컴 윤고딕 250" pitchFamily="18" charset="-127"/>
              </a:rPr>
              <a:t>, </a:t>
            </a:r>
            <a:r>
              <a:rPr lang="ko-KR" altLang="en-US" sz="3600" dirty="0">
                <a:latin typeface="한컴 윤고딕 250" pitchFamily="18" charset="-127"/>
                <a:ea typeface="한컴 윤고딕 250" pitchFamily="18" charset="-127"/>
              </a:rPr>
              <a:t>연합</a:t>
            </a:r>
            <a:r>
              <a:rPr lang="en-US" altLang="ko-KR" sz="3600" dirty="0">
                <a:latin typeface="한컴 윤고딕 250" pitchFamily="18" charset="-127"/>
                <a:ea typeface="한컴 윤고딕 250" pitchFamily="18" charset="-127"/>
              </a:rPr>
              <a:t>, </a:t>
            </a:r>
            <a:r>
              <a:rPr lang="ko-KR" altLang="en-US" sz="3600" dirty="0">
                <a:latin typeface="한컴 윤고딕 250" pitchFamily="18" charset="-127"/>
                <a:ea typeface="한컴 윤고딕 250" pitchFamily="18" charset="-127"/>
              </a:rPr>
              <a:t>연계전공</a:t>
            </a:r>
            <a:r>
              <a:rPr lang="en-US" altLang="ko-KR" sz="3600" dirty="0">
                <a:latin typeface="한컴 윤고딕 250" pitchFamily="18" charset="-127"/>
                <a:ea typeface="한컴 윤고딕 250" pitchFamily="18" charset="-127"/>
              </a:rPr>
              <a:t>)</a:t>
            </a:r>
            <a:r>
              <a:rPr lang="ko-KR" altLang="en-US" sz="3600" dirty="0">
                <a:latin typeface="한컴 윤고딕 250" pitchFamily="18" charset="-127"/>
                <a:ea typeface="한컴 윤고딕 250" pitchFamily="18" charset="-127"/>
              </a:rPr>
              <a:t> 신청 </a:t>
            </a:r>
            <a:r>
              <a:rPr lang="en-US" altLang="ko-KR" sz="3600" dirty="0" smtClean="0">
                <a:solidFill>
                  <a:srgbClr val="00B050"/>
                </a:solidFill>
                <a:latin typeface="한컴 윤고딕 250" pitchFamily="18" charset="-127"/>
                <a:ea typeface="한컴 윤고딕 250" pitchFamily="18" charset="-127"/>
              </a:rPr>
              <a:t>STEP.3</a:t>
            </a:r>
            <a:endParaRPr lang="ko-KR" altLang="en-US" sz="3600" dirty="0">
              <a:solidFill>
                <a:srgbClr val="00B050"/>
              </a:solidFill>
              <a:latin typeface="한컴 윤고딕 250" pitchFamily="18" charset="-127"/>
              <a:ea typeface="한컴 윤고딕 250" pitchFamily="18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915816" y="5085184"/>
            <a:ext cx="1944216" cy="461665"/>
          </a:xfrm>
          <a:prstGeom prst="rect">
            <a:avLst/>
          </a:prstGeom>
          <a:solidFill>
            <a:schemeClr val="bg1"/>
          </a:solidFill>
          <a:ln w="508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① </a:t>
            </a:r>
            <a:r>
              <a:rPr lang="ko-KR" altLang="en-US" sz="2400" dirty="0" smtClean="0">
                <a:solidFill>
                  <a:srgbClr val="FF0000"/>
                </a:solidFill>
                <a:latin typeface="한컴 윤고딕 250" pitchFamily="18" charset="-127"/>
                <a:ea typeface="한컴 윤고딕 250" pitchFamily="18" charset="-127"/>
              </a:rPr>
              <a:t>확인</a:t>
            </a:r>
            <a:r>
              <a:rPr lang="en-US" altLang="ko-KR" sz="2400" dirty="0" smtClean="0">
                <a:latin typeface="한컴 윤고딕 250" pitchFamily="18" charset="-127"/>
                <a:ea typeface="한컴 윤고딕 250" pitchFamily="18" charset="-127"/>
              </a:rPr>
              <a:t> </a:t>
            </a:r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클릭</a:t>
            </a:r>
            <a:r>
              <a:rPr lang="en-US" altLang="ko-KR" sz="2400" dirty="0" smtClean="0">
                <a:latin typeface="한컴 윤고딕 250" pitchFamily="18" charset="-127"/>
                <a:ea typeface="한컴 윤고딕 250" pitchFamily="18" charset="-127"/>
              </a:rPr>
              <a:t>!</a:t>
            </a:r>
            <a:endParaRPr lang="ko-KR" altLang="en-US" sz="2400" dirty="0">
              <a:latin typeface="한컴 윤고딕 250" pitchFamily="18" charset="-127"/>
              <a:ea typeface="한컴 윤고딕 250" pitchFamily="18" charset="-127"/>
            </a:endParaRPr>
          </a:p>
        </p:txBody>
      </p:sp>
      <p:sp>
        <p:nvSpPr>
          <p:cNvPr id="9" name="모서리가 둥근 직사각형 8"/>
          <p:cNvSpPr/>
          <p:nvPr/>
        </p:nvSpPr>
        <p:spPr>
          <a:xfrm>
            <a:off x="3419872" y="4005064"/>
            <a:ext cx="792088" cy="432048"/>
          </a:xfrm>
          <a:prstGeom prst="roundRect">
            <a:avLst/>
          </a:prstGeom>
          <a:noFill/>
          <a:ln w="6350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줄무늬가 있는 오른쪽 화살표 9"/>
          <p:cNvSpPr/>
          <p:nvPr/>
        </p:nvSpPr>
        <p:spPr>
          <a:xfrm rot="5400000">
            <a:off x="3544179" y="4528829"/>
            <a:ext cx="600347" cy="560929"/>
          </a:xfrm>
          <a:prstGeom prst="stripedRightArrow">
            <a:avLst>
              <a:gd name="adj1" fmla="val 50000"/>
              <a:gd name="adj2" fmla="val 47002"/>
            </a:avLst>
          </a:prstGeom>
          <a:solidFill>
            <a:srgbClr val="92D050"/>
          </a:solidFill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내용 개체 틀 10" descr="학생_전공과정신청(다전공)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1700808"/>
            <a:ext cx="6480720" cy="4860540"/>
          </a:xfrm>
          <a:ln w="50800">
            <a:solidFill>
              <a:schemeClr val="accent5"/>
            </a:solidFill>
          </a:ln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ko-KR" altLang="en-US" sz="3600" dirty="0" err="1">
                <a:latin typeface="한컴 윤고딕 250" pitchFamily="18" charset="-127"/>
                <a:ea typeface="한컴 윤고딕 250" pitchFamily="18" charset="-127"/>
              </a:rPr>
              <a:t>다전공</a:t>
            </a:r>
            <a:r>
              <a:rPr lang="en-US" altLang="ko-KR" sz="3600" dirty="0">
                <a:latin typeface="한컴 윤고딕 250" pitchFamily="18" charset="-127"/>
                <a:ea typeface="한컴 윤고딕 250" pitchFamily="18" charset="-127"/>
              </a:rPr>
              <a:t>(</a:t>
            </a:r>
            <a:r>
              <a:rPr lang="ko-KR" altLang="en-US" sz="3600" dirty="0">
                <a:latin typeface="한컴 윤고딕 250" pitchFamily="18" charset="-127"/>
                <a:ea typeface="한컴 윤고딕 250" pitchFamily="18" charset="-127"/>
              </a:rPr>
              <a:t>복수</a:t>
            </a:r>
            <a:r>
              <a:rPr lang="en-US" altLang="ko-KR" sz="3600" dirty="0">
                <a:latin typeface="한컴 윤고딕 250" pitchFamily="18" charset="-127"/>
                <a:ea typeface="한컴 윤고딕 250" pitchFamily="18" charset="-127"/>
              </a:rPr>
              <a:t>, </a:t>
            </a:r>
            <a:r>
              <a:rPr lang="ko-KR" altLang="en-US" sz="3600" dirty="0">
                <a:latin typeface="한컴 윤고딕 250" pitchFamily="18" charset="-127"/>
                <a:ea typeface="한컴 윤고딕 250" pitchFamily="18" charset="-127"/>
              </a:rPr>
              <a:t>부</a:t>
            </a:r>
            <a:r>
              <a:rPr lang="en-US" altLang="ko-KR" sz="3600" dirty="0">
                <a:latin typeface="한컴 윤고딕 250" pitchFamily="18" charset="-127"/>
                <a:ea typeface="한컴 윤고딕 250" pitchFamily="18" charset="-127"/>
              </a:rPr>
              <a:t>, </a:t>
            </a:r>
            <a:r>
              <a:rPr lang="ko-KR" altLang="en-US" sz="3600" dirty="0">
                <a:latin typeface="한컴 윤고딕 250" pitchFamily="18" charset="-127"/>
                <a:ea typeface="한컴 윤고딕 250" pitchFamily="18" charset="-127"/>
              </a:rPr>
              <a:t>연합</a:t>
            </a:r>
            <a:r>
              <a:rPr lang="en-US" altLang="ko-KR" sz="3600" dirty="0">
                <a:latin typeface="한컴 윤고딕 250" pitchFamily="18" charset="-127"/>
                <a:ea typeface="한컴 윤고딕 250" pitchFamily="18" charset="-127"/>
              </a:rPr>
              <a:t>, </a:t>
            </a:r>
            <a:r>
              <a:rPr lang="ko-KR" altLang="en-US" sz="3600" dirty="0">
                <a:latin typeface="한컴 윤고딕 250" pitchFamily="18" charset="-127"/>
                <a:ea typeface="한컴 윤고딕 250" pitchFamily="18" charset="-127"/>
              </a:rPr>
              <a:t>연계전공</a:t>
            </a:r>
            <a:r>
              <a:rPr lang="en-US" altLang="ko-KR" sz="3600" dirty="0">
                <a:latin typeface="한컴 윤고딕 250" pitchFamily="18" charset="-127"/>
                <a:ea typeface="한컴 윤고딕 250" pitchFamily="18" charset="-127"/>
              </a:rPr>
              <a:t>)</a:t>
            </a:r>
            <a:r>
              <a:rPr lang="ko-KR" altLang="en-US" sz="3600" dirty="0">
                <a:latin typeface="한컴 윤고딕 250" pitchFamily="18" charset="-127"/>
                <a:ea typeface="한컴 윤고딕 250" pitchFamily="18" charset="-127"/>
              </a:rPr>
              <a:t> 신청 </a:t>
            </a:r>
            <a:r>
              <a:rPr lang="en-US" altLang="ko-KR" sz="3600" dirty="0" smtClean="0">
                <a:solidFill>
                  <a:srgbClr val="00B050"/>
                </a:solidFill>
                <a:latin typeface="한컴 윤고딕 250" pitchFamily="18" charset="-127"/>
                <a:ea typeface="한컴 윤고딕 250" pitchFamily="18" charset="-127"/>
              </a:rPr>
              <a:t>STEP.4</a:t>
            </a:r>
            <a:r>
              <a:rPr lang="en-US" altLang="ko-KR" sz="3600" dirty="0" smtClean="0">
                <a:latin typeface="한컴 윤고딕 250" pitchFamily="18" charset="-127"/>
                <a:ea typeface="한컴 윤고딕 250" pitchFamily="18" charset="-127"/>
              </a:rPr>
              <a:t>: </a:t>
            </a:r>
            <a:r>
              <a:rPr lang="ko-KR" altLang="en-US" sz="3600" dirty="0" smtClean="0">
                <a:solidFill>
                  <a:srgbClr val="FF5050"/>
                </a:solidFill>
                <a:latin typeface="한컴 윤고딕 250" pitchFamily="18" charset="-127"/>
                <a:ea typeface="한컴 윤고딕 250" pitchFamily="18" charset="-127"/>
              </a:rPr>
              <a:t>신청완료</a:t>
            </a:r>
            <a:endParaRPr lang="ko-KR" altLang="en-US" sz="3600" dirty="0">
              <a:solidFill>
                <a:srgbClr val="FF5050"/>
              </a:solidFill>
              <a:latin typeface="한컴 윤고딕 250" pitchFamily="18" charset="-127"/>
              <a:ea typeface="한컴 윤고딕 250" pitchFamily="18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148064" y="5733256"/>
            <a:ext cx="1944216" cy="461665"/>
          </a:xfrm>
          <a:prstGeom prst="rect">
            <a:avLst/>
          </a:prstGeom>
          <a:solidFill>
            <a:schemeClr val="bg1"/>
          </a:solidFill>
          <a:ln w="508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① </a:t>
            </a:r>
            <a:r>
              <a:rPr lang="ko-KR" altLang="en-US" sz="2400" dirty="0" smtClean="0">
                <a:solidFill>
                  <a:srgbClr val="FF0000"/>
                </a:solidFill>
                <a:latin typeface="한컴 윤고딕 250" pitchFamily="18" charset="-127"/>
                <a:ea typeface="한컴 윤고딕 250" pitchFamily="18" charset="-127"/>
              </a:rPr>
              <a:t>확인</a:t>
            </a:r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 클릭</a:t>
            </a:r>
            <a:endParaRPr lang="ko-KR" altLang="en-US" sz="2400" dirty="0">
              <a:latin typeface="한컴 윤고딕 250" pitchFamily="18" charset="-127"/>
              <a:ea typeface="한컴 윤고딕 250" pitchFamily="18" charset="-127"/>
            </a:endParaRPr>
          </a:p>
        </p:txBody>
      </p:sp>
      <p:sp>
        <p:nvSpPr>
          <p:cNvPr id="9" name="모서리가 둥근 직사각형 8"/>
          <p:cNvSpPr/>
          <p:nvPr/>
        </p:nvSpPr>
        <p:spPr>
          <a:xfrm>
            <a:off x="4139952" y="5157192"/>
            <a:ext cx="792088" cy="432048"/>
          </a:xfrm>
          <a:prstGeom prst="roundRect">
            <a:avLst/>
          </a:prstGeom>
          <a:noFill/>
          <a:ln w="6350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줄무늬가 있는 오른쪽 화살표 9"/>
          <p:cNvSpPr/>
          <p:nvPr/>
        </p:nvSpPr>
        <p:spPr>
          <a:xfrm rot="12983828">
            <a:off x="4733070" y="5308775"/>
            <a:ext cx="565917" cy="560929"/>
          </a:xfrm>
          <a:prstGeom prst="stripedRightArrow">
            <a:avLst>
              <a:gd name="adj1" fmla="val 50000"/>
              <a:gd name="adj2" fmla="val 47002"/>
            </a:avLst>
          </a:prstGeom>
          <a:solidFill>
            <a:srgbClr val="92D050"/>
          </a:solidFill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987824" y="1180783"/>
            <a:ext cx="58528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dirty="0" smtClean="0">
                <a:solidFill>
                  <a:schemeClr val="tx2">
                    <a:lumMod val="75000"/>
                  </a:schemeClr>
                </a:solidFill>
                <a:latin typeface="한컴 윤고딕 250" pitchFamily="18" charset="-127"/>
                <a:ea typeface="한컴 윤고딕 250" pitchFamily="18" charset="-127"/>
              </a:rPr>
              <a:t>정상적으로 </a:t>
            </a:r>
            <a:r>
              <a:rPr lang="ko-KR" altLang="en-US" sz="2000" dirty="0" err="1" smtClean="0">
                <a:solidFill>
                  <a:schemeClr val="tx2">
                    <a:lumMod val="75000"/>
                  </a:schemeClr>
                </a:solidFill>
                <a:latin typeface="한컴 윤고딕 250" pitchFamily="18" charset="-127"/>
                <a:ea typeface="한컴 윤고딕 250" pitchFamily="18" charset="-127"/>
              </a:rPr>
              <a:t>다전공신청이</a:t>
            </a:r>
            <a:r>
              <a:rPr lang="ko-KR" altLang="en-US" sz="2000" dirty="0" smtClean="0">
                <a:solidFill>
                  <a:schemeClr val="tx2">
                    <a:lumMod val="75000"/>
                  </a:schemeClr>
                </a:solidFill>
                <a:latin typeface="한컴 윤고딕 250" pitchFamily="18" charset="-127"/>
                <a:ea typeface="한컴 윤고딕 250" pitchFamily="18" charset="-127"/>
              </a:rPr>
              <a:t> 완료</a:t>
            </a:r>
            <a:r>
              <a:rPr lang="ko-KR" altLang="en-US" sz="2000" dirty="0" smtClean="0">
                <a:latin typeface="한컴 윤고딕 250" pitchFamily="18" charset="-127"/>
                <a:ea typeface="한컴 윤고딕 250" pitchFamily="18" charset="-127"/>
              </a:rPr>
              <a:t>되었을 때의 화면입니다</a:t>
            </a:r>
            <a:endParaRPr lang="ko-KR" altLang="en-US" sz="2000" dirty="0">
              <a:latin typeface="한컴 윤고딕 250" pitchFamily="18" charset="-127"/>
              <a:ea typeface="한컴 윤고딕 250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ko-KR" altLang="en-US" sz="3600" dirty="0" err="1">
                <a:latin typeface="한컴 윤고딕 250" pitchFamily="18" charset="-127"/>
                <a:ea typeface="한컴 윤고딕 250" pitchFamily="18" charset="-127"/>
              </a:rPr>
              <a:t>다전공</a:t>
            </a:r>
            <a:r>
              <a:rPr lang="en-US" altLang="ko-KR" sz="3600" dirty="0" smtClean="0">
                <a:latin typeface="한컴 윤고딕 250" pitchFamily="18" charset="-127"/>
                <a:ea typeface="한컴 윤고딕 250" pitchFamily="18" charset="-127"/>
              </a:rPr>
              <a:t>(</a:t>
            </a:r>
            <a:r>
              <a:rPr lang="ko-KR" altLang="en-US" sz="3600" dirty="0" smtClean="0">
                <a:latin typeface="한컴 윤고딕 250" pitchFamily="18" charset="-127"/>
                <a:ea typeface="한컴 윤고딕 250" pitchFamily="18" charset="-127"/>
              </a:rPr>
              <a:t>학생설계전공</a:t>
            </a:r>
            <a:r>
              <a:rPr lang="en-US" altLang="ko-KR" sz="3600" dirty="0" smtClean="0">
                <a:latin typeface="한컴 윤고딕 250" pitchFamily="18" charset="-127"/>
                <a:ea typeface="한컴 윤고딕 250" pitchFamily="18" charset="-127"/>
              </a:rPr>
              <a:t>)</a:t>
            </a:r>
            <a:r>
              <a:rPr lang="ko-KR" altLang="en-US" sz="3600" dirty="0" smtClean="0">
                <a:latin typeface="한컴 윤고딕 250" pitchFamily="18" charset="-127"/>
                <a:ea typeface="한컴 윤고딕 250" pitchFamily="18" charset="-127"/>
              </a:rPr>
              <a:t> </a:t>
            </a:r>
            <a:r>
              <a:rPr lang="ko-KR" altLang="en-US" sz="3600" dirty="0">
                <a:latin typeface="한컴 윤고딕 250" pitchFamily="18" charset="-127"/>
                <a:ea typeface="한컴 윤고딕 250" pitchFamily="18" charset="-127"/>
              </a:rPr>
              <a:t>신청 </a:t>
            </a:r>
            <a:r>
              <a:rPr lang="en-US" altLang="ko-KR" sz="3600" dirty="0">
                <a:solidFill>
                  <a:srgbClr val="00B050"/>
                </a:solidFill>
                <a:latin typeface="한컴 윤고딕 250" pitchFamily="18" charset="-127"/>
                <a:ea typeface="한컴 윤고딕 250" pitchFamily="18" charset="-127"/>
              </a:rPr>
              <a:t>STEP.1</a:t>
            </a:r>
            <a:endParaRPr lang="ko-KR" altLang="en-US" sz="3600" dirty="0"/>
          </a:p>
        </p:txBody>
      </p:sp>
      <p:pic>
        <p:nvPicPr>
          <p:cNvPr id="4" name="내용 개체 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888" y="1556792"/>
            <a:ext cx="6432333" cy="4752528"/>
          </a:xfrm>
          <a:ln w="50800">
            <a:solidFill>
              <a:schemeClr val="accent5"/>
            </a:solidFill>
          </a:ln>
        </p:spPr>
      </p:pic>
      <p:sp>
        <p:nvSpPr>
          <p:cNvPr id="6" name="모서리가 둥근 직사각형 5"/>
          <p:cNvSpPr/>
          <p:nvPr/>
        </p:nvSpPr>
        <p:spPr>
          <a:xfrm>
            <a:off x="1414174" y="3941519"/>
            <a:ext cx="5112568" cy="432048"/>
          </a:xfrm>
          <a:prstGeom prst="roundRect">
            <a:avLst/>
          </a:prstGeom>
          <a:noFill/>
          <a:ln w="6350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모서리가 둥근 직사각형 6"/>
          <p:cNvSpPr/>
          <p:nvPr/>
        </p:nvSpPr>
        <p:spPr>
          <a:xfrm>
            <a:off x="5913674" y="4338664"/>
            <a:ext cx="504056" cy="242464"/>
          </a:xfrm>
          <a:prstGeom prst="roundRect">
            <a:avLst/>
          </a:prstGeom>
          <a:noFill/>
          <a:ln w="6350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TextBox 7"/>
          <p:cNvSpPr txBox="1"/>
          <p:nvPr/>
        </p:nvSpPr>
        <p:spPr>
          <a:xfrm>
            <a:off x="6552220" y="1700807"/>
            <a:ext cx="2590873" cy="4524315"/>
          </a:xfrm>
          <a:prstGeom prst="rect">
            <a:avLst/>
          </a:prstGeom>
          <a:solidFill>
            <a:schemeClr val="bg1"/>
          </a:solidFill>
          <a:ln w="508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① </a:t>
            </a:r>
            <a:r>
              <a:rPr lang="ko-KR" altLang="en-US" sz="2400" dirty="0" err="1" smtClean="0">
                <a:latin typeface="한컴 윤고딕 250" pitchFamily="18" charset="-127"/>
                <a:ea typeface="한컴 윤고딕 250" pitchFamily="18" charset="-127"/>
              </a:rPr>
              <a:t>학생설계전공명</a:t>
            </a:r>
            <a:r>
              <a:rPr lang="en-US" altLang="ko-KR" sz="2400" dirty="0" smtClean="0">
                <a:latin typeface="한컴 윤고딕 250" pitchFamily="18" charset="-127"/>
                <a:ea typeface="한컴 윤고딕 250" pitchFamily="18" charset="-127"/>
              </a:rPr>
              <a:t>,      </a:t>
            </a:r>
          </a:p>
          <a:p>
            <a:r>
              <a:rPr lang="en-US" altLang="ko-KR" sz="2400" dirty="0">
                <a:latin typeface="한컴 윤고딕 250" pitchFamily="18" charset="-127"/>
                <a:ea typeface="한컴 윤고딕 250" pitchFamily="18" charset="-127"/>
              </a:rPr>
              <a:t> </a:t>
            </a:r>
            <a:r>
              <a:rPr lang="en-US" altLang="ko-KR" sz="2400" dirty="0" smtClean="0">
                <a:latin typeface="한컴 윤고딕 250" pitchFamily="18" charset="-127"/>
                <a:ea typeface="한컴 윤고딕 250" pitchFamily="18" charset="-127"/>
              </a:rPr>
              <a:t>  </a:t>
            </a:r>
            <a:r>
              <a:rPr lang="ko-KR" altLang="en-US" sz="2400" dirty="0" err="1" smtClean="0">
                <a:latin typeface="한컴 윤고딕 250" pitchFamily="18" charset="-127"/>
                <a:ea typeface="한컴 윤고딕 250" pitchFamily="18" charset="-127"/>
              </a:rPr>
              <a:t>전공영문명</a:t>
            </a:r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 기입</a:t>
            </a:r>
            <a:endParaRPr lang="en-US" altLang="ko-KR" sz="2400" dirty="0" smtClean="0">
              <a:latin typeface="한컴 윤고딕 250" pitchFamily="18" charset="-127"/>
              <a:ea typeface="한컴 윤고딕 250" pitchFamily="18" charset="-127"/>
            </a:endParaRPr>
          </a:p>
          <a:p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② </a:t>
            </a:r>
            <a:r>
              <a:rPr lang="en-US" altLang="ko-KR" sz="2400" dirty="0" smtClean="0">
                <a:latin typeface="한컴 윤고딕 250" pitchFamily="18" charset="-127"/>
                <a:ea typeface="한컴 윤고딕 250" pitchFamily="18" charset="-127"/>
              </a:rPr>
              <a:t>[</a:t>
            </a:r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필수</a:t>
            </a:r>
            <a:r>
              <a:rPr lang="en-US" altLang="ko-KR" sz="2400" dirty="0" smtClean="0">
                <a:latin typeface="한컴 윤고딕 250" pitchFamily="18" charset="-127"/>
                <a:ea typeface="한컴 윤고딕 250" pitchFamily="18" charset="-127"/>
              </a:rPr>
              <a:t>]</a:t>
            </a:r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학생설계   전공개요 및 학업계획서</a:t>
            </a:r>
            <a:r>
              <a:rPr lang="en-US" altLang="ko-KR" sz="2400" dirty="0" smtClean="0">
                <a:latin typeface="한컴 윤고딕 250" pitchFamily="18" charset="-127"/>
                <a:ea typeface="한컴 윤고딕 250" pitchFamily="18" charset="-127"/>
              </a:rPr>
              <a:t>, </a:t>
            </a:r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학생설계전공교과과정표</a:t>
            </a:r>
            <a:r>
              <a:rPr lang="en-US" altLang="ko-KR" sz="2400" dirty="0" smtClean="0">
                <a:latin typeface="한컴 윤고딕 250" pitchFamily="18" charset="-127"/>
                <a:ea typeface="한컴 윤고딕 250" pitchFamily="18" charset="-127"/>
              </a:rPr>
              <a:t>, </a:t>
            </a:r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필수교양 및 전공교과목 이수상황 및 계획표</a:t>
            </a:r>
            <a:r>
              <a:rPr lang="en-US" altLang="ko-KR" sz="2400" dirty="0" smtClean="0">
                <a:latin typeface="한컴 윤고딕 250" pitchFamily="18" charset="-127"/>
                <a:ea typeface="한컴 윤고딕 250" pitchFamily="18" charset="-127"/>
              </a:rPr>
              <a:t>,</a:t>
            </a:r>
          </a:p>
          <a:p>
            <a:r>
              <a:rPr lang="en-US" altLang="ko-KR" sz="2400" dirty="0" smtClean="0">
                <a:latin typeface="한컴 윤고딕 250" pitchFamily="18" charset="-127"/>
                <a:ea typeface="한컴 윤고딕 250" pitchFamily="18" charset="-127"/>
              </a:rPr>
              <a:t>[</a:t>
            </a:r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선택</a:t>
            </a:r>
            <a:r>
              <a:rPr lang="en-US" altLang="ko-KR" sz="2400" dirty="0" smtClean="0">
                <a:latin typeface="한컴 윤고딕 250" pitchFamily="18" charset="-127"/>
                <a:ea typeface="한컴 윤고딕 250" pitchFamily="18" charset="-127"/>
              </a:rPr>
              <a:t>]</a:t>
            </a:r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전공설계 </a:t>
            </a:r>
            <a:r>
              <a:rPr lang="ko-KR" altLang="en-US" sz="2400" dirty="0" err="1" smtClean="0">
                <a:latin typeface="한컴 윤고딕 250" pitchFamily="18" charset="-127"/>
                <a:ea typeface="한컴 윤고딕 250" pitchFamily="18" charset="-127"/>
              </a:rPr>
              <a:t>면담록</a:t>
            </a:r>
            <a:r>
              <a:rPr lang="en-US" altLang="ko-KR" sz="2400" dirty="0" smtClean="0">
                <a:latin typeface="한컴 윤고딕 250" pitchFamily="18" charset="-127"/>
                <a:ea typeface="한컴 윤고딕 250" pitchFamily="18" charset="-127"/>
              </a:rPr>
              <a:t>, </a:t>
            </a:r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관련학과교수 소견서</a:t>
            </a:r>
            <a:r>
              <a:rPr lang="en-US" altLang="ko-KR" sz="2400" dirty="0" smtClean="0">
                <a:latin typeface="한컴 윤고딕 250" pitchFamily="18" charset="-127"/>
                <a:ea typeface="한컴 윤고딕 250" pitchFamily="18" charset="-127"/>
              </a:rPr>
              <a:t> </a:t>
            </a:r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첨부</a:t>
            </a:r>
            <a:endParaRPr lang="ko-KR" altLang="en-US" sz="2400" dirty="0">
              <a:latin typeface="한컴 윤고딕 250" pitchFamily="18" charset="-127"/>
              <a:ea typeface="한컴 윤고딕 250" pitchFamily="18" charset="-127"/>
            </a:endParaRPr>
          </a:p>
        </p:txBody>
      </p:sp>
      <p:sp>
        <p:nvSpPr>
          <p:cNvPr id="9" name="줄무늬가 있는 오른쪽 화살표 8"/>
          <p:cNvSpPr/>
          <p:nvPr/>
        </p:nvSpPr>
        <p:spPr>
          <a:xfrm rot="7145623">
            <a:off x="6222304" y="3891190"/>
            <a:ext cx="540650" cy="447422"/>
          </a:xfrm>
          <a:prstGeom prst="stripedRightArrow">
            <a:avLst>
              <a:gd name="adj1" fmla="val 50000"/>
              <a:gd name="adj2" fmla="val 47002"/>
            </a:avLst>
          </a:prstGeom>
          <a:solidFill>
            <a:srgbClr val="92D050"/>
          </a:solidFill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5" name="줄무늬가 있는 오른쪽 화살표 4"/>
          <p:cNvSpPr/>
          <p:nvPr/>
        </p:nvSpPr>
        <p:spPr>
          <a:xfrm rot="7424657">
            <a:off x="4691436" y="2713037"/>
            <a:ext cx="2437915" cy="447422"/>
          </a:xfrm>
          <a:prstGeom prst="stripedRightArrow">
            <a:avLst>
              <a:gd name="adj1" fmla="val 50000"/>
              <a:gd name="adj2" fmla="val 47002"/>
            </a:avLst>
          </a:prstGeom>
          <a:solidFill>
            <a:srgbClr val="92D050"/>
          </a:solidFill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277269" y="5157192"/>
            <a:ext cx="1944216" cy="461665"/>
          </a:xfrm>
          <a:prstGeom prst="rect">
            <a:avLst/>
          </a:prstGeom>
          <a:solidFill>
            <a:schemeClr val="bg1"/>
          </a:solidFill>
          <a:ln w="508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③ </a:t>
            </a:r>
            <a:r>
              <a:rPr lang="ko-KR" altLang="en-US" sz="2400" dirty="0" smtClean="0">
                <a:solidFill>
                  <a:srgbClr val="FF0000"/>
                </a:solidFill>
                <a:latin typeface="한컴 윤고딕 250" pitchFamily="18" charset="-127"/>
                <a:ea typeface="한컴 윤고딕 250" pitchFamily="18" charset="-127"/>
              </a:rPr>
              <a:t>신청</a:t>
            </a:r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 </a:t>
            </a:r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클릭</a:t>
            </a:r>
            <a:endParaRPr lang="ko-KR" altLang="en-US" sz="2400" dirty="0">
              <a:latin typeface="한컴 윤고딕 250" pitchFamily="18" charset="-127"/>
              <a:ea typeface="한컴 윤고딕 250" pitchFamily="18" charset="-127"/>
            </a:endParaRPr>
          </a:p>
        </p:txBody>
      </p:sp>
      <p:sp>
        <p:nvSpPr>
          <p:cNvPr id="13" name="모서리가 둥근 직사각형 12"/>
          <p:cNvSpPr/>
          <p:nvPr/>
        </p:nvSpPr>
        <p:spPr>
          <a:xfrm>
            <a:off x="4860032" y="5157192"/>
            <a:ext cx="504056" cy="230832"/>
          </a:xfrm>
          <a:prstGeom prst="roundRect">
            <a:avLst/>
          </a:prstGeom>
          <a:noFill/>
          <a:ln w="6350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줄무늬가 있는 오른쪽 화살표 13"/>
          <p:cNvSpPr/>
          <p:nvPr/>
        </p:nvSpPr>
        <p:spPr>
          <a:xfrm rot="21187885">
            <a:off x="4216299" y="5044675"/>
            <a:ext cx="660783" cy="560929"/>
          </a:xfrm>
          <a:prstGeom prst="stripedRightArrow">
            <a:avLst>
              <a:gd name="adj1" fmla="val 50000"/>
              <a:gd name="adj2" fmla="val 47002"/>
            </a:avLst>
          </a:prstGeom>
          <a:solidFill>
            <a:srgbClr val="92D050"/>
          </a:solidFill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5" name="모서리가 둥근 직사각형 14"/>
          <p:cNvSpPr/>
          <p:nvPr/>
        </p:nvSpPr>
        <p:spPr>
          <a:xfrm>
            <a:off x="1619672" y="5793074"/>
            <a:ext cx="4248472" cy="432048"/>
          </a:xfrm>
          <a:prstGeom prst="roundRect">
            <a:avLst/>
          </a:prstGeom>
          <a:noFill/>
          <a:ln w="6350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413767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ko-KR" altLang="en-US" sz="3600" dirty="0" err="1">
                <a:latin typeface="한컴 윤고딕 250" pitchFamily="18" charset="-127"/>
                <a:ea typeface="한컴 윤고딕 250" pitchFamily="18" charset="-127"/>
              </a:rPr>
              <a:t>다전공</a:t>
            </a:r>
            <a:r>
              <a:rPr lang="en-US" altLang="ko-KR" sz="3600" dirty="0">
                <a:latin typeface="한컴 윤고딕 250" pitchFamily="18" charset="-127"/>
                <a:ea typeface="한컴 윤고딕 250" pitchFamily="18" charset="-127"/>
              </a:rPr>
              <a:t>(</a:t>
            </a:r>
            <a:r>
              <a:rPr lang="ko-KR" altLang="en-US" sz="3600" dirty="0">
                <a:latin typeface="한컴 윤고딕 250" pitchFamily="18" charset="-127"/>
                <a:ea typeface="한컴 윤고딕 250" pitchFamily="18" charset="-127"/>
              </a:rPr>
              <a:t>학생설계전공</a:t>
            </a:r>
            <a:r>
              <a:rPr lang="en-US" altLang="ko-KR" sz="3600" dirty="0">
                <a:latin typeface="한컴 윤고딕 250" pitchFamily="18" charset="-127"/>
                <a:ea typeface="한컴 윤고딕 250" pitchFamily="18" charset="-127"/>
              </a:rPr>
              <a:t>)</a:t>
            </a:r>
            <a:r>
              <a:rPr lang="ko-KR" altLang="en-US" sz="3600" dirty="0">
                <a:latin typeface="한컴 윤고딕 250" pitchFamily="18" charset="-127"/>
                <a:ea typeface="한컴 윤고딕 250" pitchFamily="18" charset="-127"/>
              </a:rPr>
              <a:t> 신청 </a:t>
            </a:r>
            <a:r>
              <a:rPr lang="en-US" altLang="ko-KR" sz="3600" dirty="0" smtClean="0">
                <a:solidFill>
                  <a:srgbClr val="00B050"/>
                </a:solidFill>
                <a:latin typeface="한컴 윤고딕 250" pitchFamily="18" charset="-127"/>
                <a:ea typeface="한컴 윤고딕 250" pitchFamily="18" charset="-127"/>
              </a:rPr>
              <a:t>STEP.2</a:t>
            </a:r>
            <a:endParaRPr lang="ko-KR" altLang="en-US" sz="3600" dirty="0"/>
          </a:p>
        </p:txBody>
      </p:sp>
      <p:pic>
        <p:nvPicPr>
          <p:cNvPr id="4" name="내용 개체 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484784"/>
            <a:ext cx="6333709" cy="4824536"/>
          </a:xfrm>
          <a:ln w="50800">
            <a:solidFill>
              <a:schemeClr val="accent5"/>
            </a:solidFill>
          </a:ln>
        </p:spPr>
      </p:pic>
      <p:sp>
        <p:nvSpPr>
          <p:cNvPr id="5" name="모서리가 둥근 직사각형 4"/>
          <p:cNvSpPr/>
          <p:nvPr/>
        </p:nvSpPr>
        <p:spPr>
          <a:xfrm>
            <a:off x="6012160" y="2420888"/>
            <a:ext cx="792088" cy="432048"/>
          </a:xfrm>
          <a:prstGeom prst="roundRect">
            <a:avLst/>
          </a:prstGeom>
          <a:noFill/>
          <a:ln w="6350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/>
          <p:cNvSpPr txBox="1"/>
          <p:nvPr/>
        </p:nvSpPr>
        <p:spPr>
          <a:xfrm>
            <a:off x="6224460" y="3068960"/>
            <a:ext cx="1944216" cy="830997"/>
          </a:xfrm>
          <a:prstGeom prst="rect">
            <a:avLst/>
          </a:prstGeom>
          <a:solidFill>
            <a:schemeClr val="bg1"/>
          </a:solidFill>
          <a:ln w="508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⑤ </a:t>
            </a:r>
            <a:r>
              <a:rPr lang="ko-KR" altLang="en-US" sz="2400" dirty="0" smtClean="0">
                <a:solidFill>
                  <a:srgbClr val="FF0000"/>
                </a:solidFill>
                <a:latin typeface="한컴 윤고딕 250" pitchFamily="18" charset="-127"/>
                <a:ea typeface="한컴 윤고딕 250" pitchFamily="18" charset="-127"/>
              </a:rPr>
              <a:t>신청서출력</a:t>
            </a:r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 </a:t>
            </a:r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클릭</a:t>
            </a:r>
            <a:endParaRPr lang="ko-KR" altLang="en-US" sz="2400" dirty="0">
              <a:latin typeface="한컴 윤고딕 250" pitchFamily="18" charset="-127"/>
              <a:ea typeface="한컴 윤고딕 250" pitchFamily="18" charset="-127"/>
            </a:endParaRPr>
          </a:p>
        </p:txBody>
      </p:sp>
      <p:sp>
        <p:nvSpPr>
          <p:cNvPr id="8" name="모서리가 둥근 직사각형 7"/>
          <p:cNvSpPr/>
          <p:nvPr/>
        </p:nvSpPr>
        <p:spPr>
          <a:xfrm>
            <a:off x="3851920" y="4365104"/>
            <a:ext cx="792088" cy="432048"/>
          </a:xfrm>
          <a:prstGeom prst="roundRect">
            <a:avLst/>
          </a:prstGeom>
          <a:noFill/>
          <a:ln w="6350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4804417" y="5013176"/>
            <a:ext cx="1944216" cy="461665"/>
          </a:xfrm>
          <a:prstGeom prst="rect">
            <a:avLst/>
          </a:prstGeom>
          <a:solidFill>
            <a:schemeClr val="bg1"/>
          </a:solidFill>
          <a:ln w="508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④ </a:t>
            </a:r>
            <a:r>
              <a:rPr lang="ko-KR" altLang="en-US" sz="2400" dirty="0" smtClean="0">
                <a:solidFill>
                  <a:srgbClr val="FF0000"/>
                </a:solidFill>
                <a:latin typeface="한컴 윤고딕 250" pitchFamily="18" charset="-127"/>
                <a:ea typeface="한컴 윤고딕 250" pitchFamily="18" charset="-127"/>
              </a:rPr>
              <a:t>확</a:t>
            </a:r>
            <a:r>
              <a:rPr lang="ko-KR" altLang="en-US" sz="2400" dirty="0">
                <a:solidFill>
                  <a:srgbClr val="FF0000"/>
                </a:solidFill>
                <a:latin typeface="한컴 윤고딕 250" pitchFamily="18" charset="-127"/>
                <a:ea typeface="한컴 윤고딕 250" pitchFamily="18" charset="-127"/>
              </a:rPr>
              <a:t>인</a:t>
            </a:r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 </a:t>
            </a:r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클릭</a:t>
            </a:r>
            <a:endParaRPr lang="ko-KR" altLang="en-US" sz="2400" dirty="0">
              <a:latin typeface="한컴 윤고딕 250" pitchFamily="18" charset="-127"/>
              <a:ea typeface="한컴 윤고딕 250" pitchFamily="18" charset="-127"/>
            </a:endParaRPr>
          </a:p>
        </p:txBody>
      </p:sp>
      <p:sp>
        <p:nvSpPr>
          <p:cNvPr id="9" name="줄무늬가 있는 오른쪽 화살표 8"/>
          <p:cNvSpPr/>
          <p:nvPr/>
        </p:nvSpPr>
        <p:spPr>
          <a:xfrm rot="12983828">
            <a:off x="4361049" y="4622310"/>
            <a:ext cx="565917" cy="560929"/>
          </a:xfrm>
          <a:prstGeom prst="stripedRightArrow">
            <a:avLst>
              <a:gd name="adj1" fmla="val 50000"/>
              <a:gd name="adj2" fmla="val 47002"/>
            </a:avLst>
          </a:prstGeom>
          <a:solidFill>
            <a:srgbClr val="92D050"/>
          </a:solidFill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6" name="줄무늬가 있는 오른쪽 화살표 5"/>
          <p:cNvSpPr/>
          <p:nvPr/>
        </p:nvSpPr>
        <p:spPr>
          <a:xfrm rot="12983828">
            <a:off x="6519427" y="2583127"/>
            <a:ext cx="565917" cy="560929"/>
          </a:xfrm>
          <a:prstGeom prst="stripedRightArrow">
            <a:avLst>
              <a:gd name="adj1" fmla="val 50000"/>
              <a:gd name="adj2" fmla="val 47002"/>
            </a:avLst>
          </a:prstGeom>
          <a:solidFill>
            <a:srgbClr val="92D050"/>
          </a:solidFill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543634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ko-KR" altLang="en-US" sz="3600" dirty="0" err="1">
                <a:latin typeface="한컴 윤고딕 250" pitchFamily="18" charset="-127"/>
                <a:ea typeface="한컴 윤고딕 250" pitchFamily="18" charset="-127"/>
              </a:rPr>
              <a:t>다전공</a:t>
            </a:r>
            <a:r>
              <a:rPr lang="en-US" altLang="ko-KR" sz="3600" dirty="0">
                <a:latin typeface="한컴 윤고딕 250" pitchFamily="18" charset="-127"/>
                <a:ea typeface="한컴 윤고딕 250" pitchFamily="18" charset="-127"/>
              </a:rPr>
              <a:t>(</a:t>
            </a:r>
            <a:r>
              <a:rPr lang="ko-KR" altLang="en-US" sz="3600" dirty="0">
                <a:latin typeface="한컴 윤고딕 250" pitchFamily="18" charset="-127"/>
                <a:ea typeface="한컴 윤고딕 250" pitchFamily="18" charset="-127"/>
              </a:rPr>
              <a:t>학생설계전공</a:t>
            </a:r>
            <a:r>
              <a:rPr lang="en-US" altLang="ko-KR" sz="3600" dirty="0">
                <a:latin typeface="한컴 윤고딕 250" pitchFamily="18" charset="-127"/>
                <a:ea typeface="한컴 윤고딕 250" pitchFamily="18" charset="-127"/>
              </a:rPr>
              <a:t>)</a:t>
            </a:r>
            <a:r>
              <a:rPr lang="ko-KR" altLang="en-US" sz="3600" dirty="0">
                <a:latin typeface="한컴 윤고딕 250" pitchFamily="18" charset="-127"/>
                <a:ea typeface="한컴 윤고딕 250" pitchFamily="18" charset="-127"/>
              </a:rPr>
              <a:t> 신청 </a:t>
            </a:r>
            <a:r>
              <a:rPr lang="en-US" altLang="ko-KR" sz="3600" dirty="0" smtClean="0">
                <a:solidFill>
                  <a:srgbClr val="00B050"/>
                </a:solidFill>
                <a:latin typeface="한컴 윤고딕 250" pitchFamily="18" charset="-127"/>
                <a:ea typeface="한컴 윤고딕 250" pitchFamily="18" charset="-127"/>
              </a:rPr>
              <a:t>STEP.3</a:t>
            </a:r>
            <a:endParaRPr lang="ko-KR" altLang="en-US" sz="3600" dirty="0"/>
          </a:p>
        </p:txBody>
      </p:sp>
      <p:pic>
        <p:nvPicPr>
          <p:cNvPr id="4" name="내용 개체 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556792"/>
            <a:ext cx="7086917" cy="4896544"/>
          </a:xfrm>
          <a:ln w="50800">
            <a:solidFill>
              <a:schemeClr val="accent5"/>
            </a:solidFill>
          </a:ln>
        </p:spPr>
      </p:pic>
      <p:sp>
        <p:nvSpPr>
          <p:cNvPr id="6" name="모서리가 둥근 직사각형 5"/>
          <p:cNvSpPr/>
          <p:nvPr/>
        </p:nvSpPr>
        <p:spPr>
          <a:xfrm>
            <a:off x="2646014" y="1628800"/>
            <a:ext cx="341809" cy="360040"/>
          </a:xfrm>
          <a:prstGeom prst="roundRect">
            <a:avLst/>
          </a:prstGeom>
          <a:noFill/>
          <a:ln w="6350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줄무늬가 있는 오른쪽 화살표 4"/>
          <p:cNvSpPr/>
          <p:nvPr/>
        </p:nvSpPr>
        <p:spPr>
          <a:xfrm rot="17817682">
            <a:off x="2363057" y="1886009"/>
            <a:ext cx="565917" cy="560929"/>
          </a:xfrm>
          <a:prstGeom prst="stripedRightArrow">
            <a:avLst>
              <a:gd name="adj1" fmla="val 50000"/>
              <a:gd name="adj2" fmla="val 47002"/>
            </a:avLst>
          </a:prstGeom>
          <a:solidFill>
            <a:srgbClr val="92D050"/>
          </a:solidFill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07504" y="2638562"/>
            <a:ext cx="3240360" cy="1938992"/>
          </a:xfrm>
          <a:prstGeom prst="rect">
            <a:avLst/>
          </a:prstGeom>
          <a:solidFill>
            <a:schemeClr val="bg1"/>
          </a:solidFill>
          <a:ln w="508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⑥ 신청서 출력</a:t>
            </a:r>
            <a:r>
              <a:rPr lang="en-US" altLang="ko-KR" sz="2400" dirty="0" smtClean="0">
                <a:latin typeface="한컴 윤고딕 250" pitchFamily="18" charset="-127"/>
                <a:ea typeface="한컴 윤고딕 250" pitchFamily="18" charset="-127"/>
              </a:rPr>
              <a:t>, </a:t>
            </a:r>
          </a:p>
          <a:p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지도교수님과 면담 후 </a:t>
            </a:r>
            <a:endParaRPr lang="en-US" altLang="ko-KR" sz="2400" dirty="0" smtClean="0">
              <a:latin typeface="한컴 윤고딕 250" pitchFamily="18" charset="-127"/>
              <a:ea typeface="한컴 윤고딕 250" pitchFamily="18" charset="-127"/>
            </a:endParaRPr>
          </a:p>
          <a:p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최종 확정된 교육과정을 신청서와 함께</a:t>
            </a:r>
            <a:endParaRPr lang="en-US" altLang="ko-KR" sz="2400" dirty="0" smtClean="0">
              <a:latin typeface="한컴 윤고딕 250" pitchFamily="18" charset="-127"/>
              <a:ea typeface="한컴 윤고딕 250" pitchFamily="18" charset="-127"/>
            </a:endParaRPr>
          </a:p>
          <a:p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학과</a:t>
            </a:r>
            <a:r>
              <a:rPr lang="en-US" altLang="ko-KR" sz="2400" dirty="0" smtClean="0">
                <a:latin typeface="한컴 윤고딕 250" pitchFamily="18" charset="-127"/>
                <a:ea typeface="한컴 윤고딕 250" pitchFamily="18" charset="-127"/>
              </a:rPr>
              <a:t>(</a:t>
            </a:r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부</a:t>
            </a:r>
            <a:r>
              <a:rPr lang="en-US" altLang="ko-KR" sz="2400" dirty="0" smtClean="0">
                <a:latin typeface="한컴 윤고딕 250" pitchFamily="18" charset="-127"/>
                <a:ea typeface="한컴 윤고딕 250" pitchFamily="18" charset="-127"/>
              </a:rPr>
              <a:t>) </a:t>
            </a:r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사무실로 제출</a:t>
            </a:r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 </a:t>
            </a:r>
            <a:endParaRPr lang="en-US" altLang="ko-KR" sz="2400" dirty="0" smtClean="0">
              <a:latin typeface="한컴 윤고딕 250" pitchFamily="18" charset="-127"/>
              <a:ea typeface="한컴 윤고딕 250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95534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500</TotalTime>
  <Words>188</Words>
  <Application>Microsoft Office PowerPoint</Application>
  <PresentationFormat>화면 슬라이드 쇼(4:3)</PresentationFormat>
  <Paragraphs>31</Paragraphs>
  <Slides>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Office 테마</vt:lpstr>
      <vt:lpstr>온라인으로  다전공 신청하는 방법</vt:lpstr>
      <vt:lpstr>다전공(복수, 부, 연합, 연계전공) 신청 STEP.1</vt:lpstr>
      <vt:lpstr>다전공(복수, 부, 연합, 연계전공) 신청 STEP.2</vt:lpstr>
      <vt:lpstr>다전공(복수, 부, 연합, 연계전공) 신청 STEP.3</vt:lpstr>
      <vt:lpstr>다전공(복수, 부, 연합, 연계전공) 신청 STEP.4: 신청완료</vt:lpstr>
      <vt:lpstr>다전공(학생설계전공) 신청 STEP.1</vt:lpstr>
      <vt:lpstr>다전공(학생설계전공) 신청 STEP.2</vt:lpstr>
      <vt:lpstr>다전공(학생설계전공) 신청 STEP.3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온라인으로 전과 신청하는 방법</dc:title>
  <dc:creator>user</dc:creator>
  <cp:lastModifiedBy>user</cp:lastModifiedBy>
  <cp:revision>62</cp:revision>
  <dcterms:created xsi:type="dcterms:W3CDTF">2013-12-19T01:24:18Z</dcterms:created>
  <dcterms:modified xsi:type="dcterms:W3CDTF">2014-06-10T04:37:31Z</dcterms:modified>
</cp:coreProperties>
</file>